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678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6037" y="42925"/>
            <a:ext cx="339725" cy="770255"/>
          </a:xfrm>
          <a:custGeom>
            <a:avLst/>
            <a:gdLst/>
            <a:ahLst/>
            <a:cxnLst/>
            <a:rect l="l" t="t" r="r" b="b"/>
            <a:pathLst>
              <a:path w="339725" h="770255">
                <a:moveTo>
                  <a:pt x="339382" y="0"/>
                </a:moveTo>
                <a:lnTo>
                  <a:pt x="0" y="0"/>
                </a:lnTo>
                <a:lnTo>
                  <a:pt x="0" y="770127"/>
                </a:lnTo>
                <a:lnTo>
                  <a:pt x="339382" y="770127"/>
                </a:lnTo>
                <a:lnTo>
                  <a:pt x="339382" y="0"/>
                </a:lnTo>
                <a:close/>
              </a:path>
            </a:pathLst>
          </a:custGeom>
          <a:solidFill>
            <a:srgbClr val="7DA87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EF83DF8-0DA3-EF12-6CA0-532B373A9A19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10492740"/>
            <a:ext cx="1103313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900">
                <a:solidFill>
                  <a:srgbClr val="CF022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C2 – Usage restreint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3i.fr/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contact@s3i-france.com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325" y="159635"/>
            <a:ext cx="313055" cy="53149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algn="ctr">
              <a:lnSpc>
                <a:spcPts val="1040"/>
              </a:lnSpc>
            </a:pP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Octobre</a:t>
            </a:r>
            <a:endParaRPr sz="95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000" b="1" spc="-20" dirty="0">
                <a:solidFill>
                  <a:srgbClr val="FFFFFF"/>
                </a:solidFill>
                <a:latin typeface="Tahoma"/>
                <a:cs typeface="Tahoma"/>
              </a:rPr>
              <a:t>2024</a:t>
            </a:r>
            <a:endParaRPr sz="10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4977" y="164330"/>
            <a:ext cx="1890145" cy="104780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4454397" y="114427"/>
            <a:ext cx="184594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40" algn="ctr">
              <a:lnSpc>
                <a:spcPct val="100000"/>
              </a:lnSpc>
              <a:spcBef>
                <a:spcPts val="100"/>
              </a:spcBef>
            </a:pPr>
            <a:r>
              <a:rPr sz="1200" b="1" spc="40" dirty="0">
                <a:latin typeface="Tahoma"/>
                <a:cs typeface="Tahoma"/>
              </a:rPr>
              <a:t>L’information </a:t>
            </a:r>
            <a:r>
              <a:rPr sz="1200" b="1" dirty="0">
                <a:latin typeface="Tahoma"/>
                <a:cs typeface="Tahoma"/>
              </a:rPr>
              <a:t>Mensuelle</a:t>
            </a:r>
            <a:r>
              <a:rPr sz="1200" b="1" spc="295" dirty="0">
                <a:latin typeface="Tahoma"/>
                <a:cs typeface="Tahoma"/>
              </a:rPr>
              <a:t> </a:t>
            </a:r>
            <a:r>
              <a:rPr sz="1200" b="1" dirty="0">
                <a:latin typeface="Tahoma"/>
                <a:cs typeface="Tahoma"/>
              </a:rPr>
              <a:t>des</a:t>
            </a:r>
            <a:r>
              <a:rPr sz="1200" b="1" spc="300" dirty="0">
                <a:latin typeface="Tahoma"/>
                <a:cs typeface="Tahoma"/>
              </a:rPr>
              <a:t> </a:t>
            </a:r>
            <a:r>
              <a:rPr sz="1200" b="1" spc="-10" dirty="0">
                <a:latin typeface="Tahoma"/>
                <a:cs typeface="Tahoma"/>
              </a:rPr>
              <a:t>élu(e)s </a:t>
            </a:r>
            <a:r>
              <a:rPr sz="1200" b="1" dirty="0">
                <a:latin typeface="Tahoma"/>
                <a:cs typeface="Tahoma"/>
              </a:rPr>
              <a:t>au</a:t>
            </a:r>
            <a:r>
              <a:rPr sz="1200" b="1" spc="160" dirty="0"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006FC0"/>
                </a:solidFill>
                <a:latin typeface="Tahoma"/>
                <a:cs typeface="Tahoma"/>
              </a:rPr>
              <a:t>CSE</a:t>
            </a:r>
            <a:r>
              <a:rPr sz="1400" b="1" spc="19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006FC0"/>
                </a:solidFill>
                <a:latin typeface="Tahoma"/>
                <a:cs typeface="Tahoma"/>
              </a:rPr>
              <a:t>SSG</a:t>
            </a:r>
            <a:r>
              <a:rPr sz="1400" b="1" spc="180" dirty="0">
                <a:solidFill>
                  <a:srgbClr val="006FC0"/>
                </a:solidFill>
                <a:latin typeface="Tahoma"/>
                <a:cs typeface="Tahoma"/>
              </a:rPr>
              <a:t> </a:t>
            </a:r>
            <a:r>
              <a:rPr sz="1200" b="1" spc="25" dirty="0">
                <a:latin typeface="Tahoma"/>
                <a:cs typeface="Tahoma"/>
              </a:rPr>
              <a:t>du </a:t>
            </a:r>
            <a:r>
              <a:rPr sz="1200" b="1" dirty="0">
                <a:latin typeface="Tahoma"/>
                <a:cs typeface="Tahoma"/>
              </a:rPr>
              <a:t>Syndicat</a:t>
            </a:r>
            <a:r>
              <a:rPr sz="1200" b="1" spc="484" dirty="0">
                <a:latin typeface="Tahoma"/>
                <a:cs typeface="Tahoma"/>
              </a:rPr>
              <a:t> </a:t>
            </a:r>
            <a:r>
              <a:rPr sz="1200" b="1" dirty="0">
                <a:latin typeface="Tahoma"/>
                <a:cs typeface="Tahoma"/>
              </a:rPr>
              <a:t>Autonome</a:t>
            </a:r>
            <a:r>
              <a:rPr sz="1200" b="1" spc="409" dirty="0">
                <a:latin typeface="Tahoma"/>
                <a:cs typeface="Tahoma"/>
              </a:rPr>
              <a:t> </a:t>
            </a:r>
            <a:r>
              <a:rPr sz="1200" b="1" spc="-25" dirty="0">
                <a:latin typeface="Tahoma"/>
                <a:cs typeface="Tahoma"/>
              </a:rPr>
              <a:t>et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44897" y="873633"/>
            <a:ext cx="14662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b="1" spc="10" dirty="0">
                <a:latin typeface="Tahoma"/>
                <a:cs typeface="Tahoma"/>
              </a:rPr>
              <a:t>Indépendant</a:t>
            </a:r>
            <a:r>
              <a:rPr sz="1200" b="1" spc="455" dirty="0">
                <a:latin typeface="Tahoma"/>
                <a:cs typeface="Tahoma"/>
              </a:rPr>
              <a:t> </a:t>
            </a:r>
            <a:r>
              <a:rPr sz="1600" b="1" spc="-25" dirty="0">
                <a:latin typeface="Tahoma"/>
                <a:cs typeface="Tahoma"/>
              </a:rPr>
              <a:t>S3</a:t>
            </a:r>
            <a:r>
              <a:rPr sz="1600" b="1" spc="-25" dirty="0">
                <a:solidFill>
                  <a:srgbClr val="006FC0"/>
                </a:solidFill>
                <a:latin typeface="Tahoma"/>
                <a:cs typeface="Tahoma"/>
              </a:rPr>
              <a:t>i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70116" y="1028191"/>
            <a:ext cx="121729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u="sng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3"/>
              </a:rPr>
              <a:t>http://www.s3i.fr</a:t>
            </a:r>
            <a:endParaRPr sz="1000">
              <a:latin typeface="Tahoma"/>
              <a:cs typeface="Tahoma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5597" y="40969"/>
            <a:ext cx="3974591" cy="770432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7917" y="10230569"/>
            <a:ext cx="4070350" cy="455295"/>
            <a:chOff x="7917" y="10230569"/>
            <a:chExt cx="4070350" cy="455295"/>
          </a:xfrm>
        </p:grpSpPr>
        <p:sp>
          <p:nvSpPr>
            <p:cNvPr id="10" name="object 10"/>
            <p:cNvSpPr/>
            <p:nvPr/>
          </p:nvSpPr>
          <p:spPr>
            <a:xfrm>
              <a:off x="7917" y="10230569"/>
              <a:ext cx="4070350" cy="455295"/>
            </a:xfrm>
            <a:custGeom>
              <a:avLst/>
              <a:gdLst/>
              <a:ahLst/>
              <a:cxnLst/>
              <a:rect l="l" t="t" r="r" b="b"/>
              <a:pathLst>
                <a:path w="4070350" h="455295">
                  <a:moveTo>
                    <a:pt x="4070096" y="0"/>
                  </a:moveTo>
                  <a:lnTo>
                    <a:pt x="0" y="0"/>
                  </a:lnTo>
                  <a:lnTo>
                    <a:pt x="0" y="455231"/>
                  </a:lnTo>
                  <a:lnTo>
                    <a:pt x="4070096" y="455231"/>
                  </a:lnTo>
                  <a:lnTo>
                    <a:pt x="4070096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293" y="10246423"/>
              <a:ext cx="674128" cy="415491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749909" y="10274300"/>
            <a:ext cx="3171825" cy="346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Tahoma"/>
                <a:cs typeface="Tahoma"/>
              </a:rPr>
              <a:t>Notre</a:t>
            </a:r>
            <a:r>
              <a:rPr sz="1050" b="1" spc="245" dirty="0">
                <a:latin typeface="Tahoma"/>
                <a:cs typeface="Tahoma"/>
              </a:rPr>
              <a:t> </a:t>
            </a:r>
            <a:r>
              <a:rPr sz="1050" b="1" dirty="0">
                <a:latin typeface="Tahoma"/>
                <a:cs typeface="Tahoma"/>
              </a:rPr>
              <a:t>site</a:t>
            </a:r>
            <a:r>
              <a:rPr sz="1050" b="1" spc="240" dirty="0">
                <a:latin typeface="Tahoma"/>
                <a:cs typeface="Tahoma"/>
              </a:rPr>
              <a:t> </a:t>
            </a:r>
            <a:r>
              <a:rPr sz="1050" b="1" dirty="0">
                <a:latin typeface="Tahoma"/>
                <a:cs typeface="Tahoma"/>
              </a:rPr>
              <a:t>internet</a:t>
            </a:r>
            <a:r>
              <a:rPr sz="1050" b="1" spc="260" dirty="0">
                <a:latin typeface="Tahoma"/>
                <a:cs typeface="Tahoma"/>
              </a:rPr>
              <a:t> </a:t>
            </a:r>
            <a:r>
              <a:rPr sz="1050" b="1" dirty="0">
                <a:latin typeface="Tahoma"/>
                <a:cs typeface="Tahoma"/>
              </a:rPr>
              <a:t>:</a:t>
            </a:r>
            <a:r>
              <a:rPr sz="1050" b="1" spc="250" dirty="0">
                <a:latin typeface="Tahoma"/>
                <a:cs typeface="Tahoma"/>
              </a:rPr>
              <a:t> </a:t>
            </a:r>
            <a:r>
              <a:rPr sz="1050" b="1" u="sng" spc="-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3"/>
              </a:rPr>
              <a:t>www.s3i.fr</a:t>
            </a:r>
            <a:endParaRPr sz="105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1050" b="1" dirty="0">
                <a:latin typeface="Tahoma"/>
                <a:cs typeface="Tahoma"/>
              </a:rPr>
              <a:t>Pour</a:t>
            </a:r>
            <a:r>
              <a:rPr sz="1050" b="1" spc="245" dirty="0">
                <a:latin typeface="Tahoma"/>
                <a:cs typeface="Tahoma"/>
              </a:rPr>
              <a:t> </a:t>
            </a:r>
            <a:r>
              <a:rPr sz="1050" b="1" dirty="0">
                <a:latin typeface="Tahoma"/>
                <a:cs typeface="Tahoma"/>
              </a:rPr>
              <a:t>nous</a:t>
            </a:r>
            <a:r>
              <a:rPr sz="1050" b="1" spc="265" dirty="0">
                <a:latin typeface="Tahoma"/>
                <a:cs typeface="Tahoma"/>
              </a:rPr>
              <a:t> </a:t>
            </a:r>
            <a:r>
              <a:rPr sz="1050" b="1" dirty="0">
                <a:latin typeface="Tahoma"/>
                <a:cs typeface="Tahoma"/>
              </a:rPr>
              <a:t>contacter</a:t>
            </a:r>
            <a:r>
              <a:rPr sz="1050" b="1" spc="229" dirty="0">
                <a:latin typeface="Tahoma"/>
                <a:cs typeface="Tahoma"/>
              </a:rPr>
              <a:t> </a:t>
            </a:r>
            <a:r>
              <a:rPr sz="1050" b="1" dirty="0">
                <a:latin typeface="Tahoma"/>
                <a:cs typeface="Tahoma"/>
              </a:rPr>
              <a:t>:</a:t>
            </a:r>
            <a:r>
              <a:rPr sz="1050" b="1" spc="260" dirty="0">
                <a:latin typeface="Tahoma"/>
                <a:cs typeface="Tahoma"/>
              </a:rPr>
              <a:t> </a:t>
            </a:r>
            <a:r>
              <a:rPr sz="1050" u="sng" spc="-4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  <a:hlinkClick r:id="rId6"/>
              </a:rPr>
              <a:t>contact@s3i-</a:t>
            </a:r>
            <a:r>
              <a:rPr sz="1050" u="sng" spc="-10" dirty="0">
                <a:uFill>
                  <a:solidFill>
                    <a:srgbClr val="000000"/>
                  </a:solidFill>
                </a:uFill>
                <a:latin typeface="Verdana"/>
                <a:cs typeface="Verdana"/>
                <a:hlinkClick r:id="rId6"/>
              </a:rPr>
              <a:t>france.com</a:t>
            </a:r>
            <a:endParaRPr sz="1050">
              <a:latin typeface="Verdana"/>
              <a:cs typeface="Verdana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28141" y="828712"/>
          <a:ext cx="4409439" cy="51835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999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5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340">
                <a:tc gridSpan="2"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1400" b="1" spc="45" dirty="0">
                          <a:latin typeface="Tahoma"/>
                          <a:cs typeface="Tahoma"/>
                        </a:rPr>
                        <a:t>Indicateurs</a:t>
                      </a:r>
                      <a:r>
                        <a:rPr sz="1400" b="1" spc="19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dirty="0">
                          <a:latin typeface="Tahoma"/>
                          <a:cs typeface="Tahoma"/>
                        </a:rPr>
                        <a:t>économiques</a:t>
                      </a:r>
                      <a:r>
                        <a:rPr sz="1400" b="1" spc="2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dirty="0">
                          <a:latin typeface="Tahoma"/>
                          <a:cs typeface="Tahoma"/>
                        </a:rPr>
                        <a:t>à</a:t>
                      </a:r>
                      <a:r>
                        <a:rPr sz="1400" b="1" spc="18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90" dirty="0">
                          <a:latin typeface="Tahoma"/>
                          <a:cs typeface="Tahoma"/>
                        </a:rPr>
                        <a:t>fin</a:t>
                      </a:r>
                      <a:r>
                        <a:rPr sz="1400" b="1" spc="19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85" dirty="0">
                          <a:latin typeface="Tahoma"/>
                          <a:cs typeface="Tahoma"/>
                        </a:rPr>
                        <a:t>Août</a:t>
                      </a:r>
                      <a:r>
                        <a:rPr sz="1400" b="1" spc="20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35" dirty="0">
                          <a:latin typeface="Tahoma"/>
                          <a:cs typeface="Tahoma"/>
                        </a:rPr>
                        <a:t>2024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33655" marB="0">
                    <a:lnL w="6350">
                      <a:solidFill>
                        <a:srgbClr val="172C51"/>
                      </a:solidFill>
                      <a:prstDash val="solid"/>
                    </a:lnL>
                    <a:lnR w="6350">
                      <a:solidFill>
                        <a:srgbClr val="172C51"/>
                      </a:solidFill>
                      <a:prstDash val="solid"/>
                    </a:lnR>
                    <a:lnT w="6350">
                      <a:solidFill>
                        <a:srgbClr val="172C51"/>
                      </a:solidFill>
                      <a:prstDash val="solid"/>
                    </a:lnT>
                    <a:lnB w="6350">
                      <a:solidFill>
                        <a:srgbClr val="172C51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72C51"/>
                      </a:solidFill>
                      <a:prstDash val="solid"/>
                    </a:lnL>
                    <a:lnR w="6350">
                      <a:solidFill>
                        <a:srgbClr val="172C51"/>
                      </a:solidFill>
                      <a:prstDash val="solid"/>
                    </a:lnR>
                    <a:lnT w="6350">
                      <a:solidFill>
                        <a:srgbClr val="172C51"/>
                      </a:solidFill>
                      <a:prstDash val="solid"/>
                    </a:lnT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3090">
                <a:tc gridSpan="3">
                  <a:txBody>
                    <a:bodyPr/>
                    <a:lstStyle/>
                    <a:p>
                      <a:pPr marL="25400" marR="27051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50" b="1" u="sng" spc="50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Effectifs</a:t>
                      </a:r>
                      <a:r>
                        <a:rPr sz="1050" b="1" spc="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:</a:t>
                      </a:r>
                      <a:r>
                        <a:rPr sz="1050" b="1" spc="6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spc="-60" dirty="0">
                          <a:latin typeface="Verdana"/>
                          <a:cs typeface="Verdana"/>
                        </a:rPr>
                        <a:t>13.320</a:t>
                      </a:r>
                      <a:r>
                        <a:rPr sz="105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salariés</a:t>
                      </a:r>
                      <a:r>
                        <a:rPr sz="1050" spc="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75" dirty="0">
                          <a:latin typeface="Verdana"/>
                          <a:cs typeface="Verdana"/>
                        </a:rPr>
                        <a:t>(-</a:t>
                      </a:r>
                      <a:r>
                        <a:rPr sz="1050" spc="-50" dirty="0">
                          <a:latin typeface="Verdana"/>
                          <a:cs typeface="Verdana"/>
                        </a:rPr>
                        <a:t>75</a:t>
                      </a:r>
                      <a:r>
                        <a:rPr sz="105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20" dirty="0">
                          <a:latin typeface="Verdana"/>
                          <a:cs typeface="Verdana"/>
                        </a:rPr>
                        <a:t>salariés)</a:t>
                      </a:r>
                      <a:r>
                        <a:rPr sz="1050" spc="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/ Intercontrat</a:t>
                      </a:r>
                      <a:r>
                        <a:rPr sz="1050" spc="-1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215" dirty="0">
                          <a:latin typeface="Verdana"/>
                          <a:cs typeface="Verdana"/>
                        </a:rPr>
                        <a:t>:</a:t>
                      </a:r>
                      <a:r>
                        <a:rPr sz="1050" spc="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baisse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de</a:t>
                      </a:r>
                      <a:r>
                        <a:rPr sz="1050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3,9%</a:t>
                      </a:r>
                      <a:r>
                        <a:rPr sz="1050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à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3,6%</a:t>
                      </a:r>
                      <a:r>
                        <a:rPr sz="1050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80" dirty="0">
                          <a:latin typeface="Verdana"/>
                          <a:cs typeface="Verdana"/>
                        </a:rPr>
                        <a:t>(-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0,3%)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25400" marR="2946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5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Poids</a:t>
                      </a:r>
                      <a:r>
                        <a:rPr sz="1050" b="1" u="sng" spc="145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de</a:t>
                      </a:r>
                      <a:r>
                        <a:rPr sz="1050" b="1" u="sng" spc="170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la</a:t>
                      </a:r>
                      <a:r>
                        <a:rPr sz="1050" b="1" u="sng" spc="170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sous-traitance</a:t>
                      </a:r>
                      <a:r>
                        <a:rPr sz="1050" b="1" spc="-7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:</a:t>
                      </a:r>
                      <a:r>
                        <a:rPr sz="1050" b="1" spc="1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baisse</a:t>
                      </a:r>
                      <a:r>
                        <a:rPr sz="1050" spc="7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de</a:t>
                      </a:r>
                      <a:r>
                        <a:rPr sz="1050" spc="8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8,4%</a:t>
                      </a:r>
                      <a:r>
                        <a:rPr sz="1050" spc="8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à</a:t>
                      </a:r>
                      <a:r>
                        <a:rPr sz="1050" spc="7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20" dirty="0">
                          <a:latin typeface="Verdana"/>
                          <a:cs typeface="Verdana"/>
                        </a:rPr>
                        <a:t>7,1%</a:t>
                      </a:r>
                      <a:r>
                        <a:rPr sz="1050" spc="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90" dirty="0">
                          <a:latin typeface="Verdana"/>
                          <a:cs typeface="Verdana"/>
                        </a:rPr>
                        <a:t>(-</a:t>
                      </a:r>
                      <a:r>
                        <a:rPr sz="1050" spc="-30" dirty="0">
                          <a:latin typeface="Verdana"/>
                          <a:cs typeface="Verdana"/>
                        </a:rPr>
                        <a:t>1,3%) </a:t>
                      </a:r>
                      <a:r>
                        <a:rPr sz="105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Télétravail</a:t>
                      </a:r>
                      <a:r>
                        <a:rPr sz="1050" b="1" u="sng" spc="114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Régulier</a:t>
                      </a:r>
                      <a:r>
                        <a:rPr sz="1050" b="1" spc="1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:</a:t>
                      </a:r>
                      <a:r>
                        <a:rPr sz="1050" b="1" spc="10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Augmentation</a:t>
                      </a:r>
                      <a:r>
                        <a:rPr sz="1050" spc="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de</a:t>
                      </a:r>
                      <a:r>
                        <a:rPr sz="1050" spc="5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87,67%</a:t>
                      </a:r>
                      <a:r>
                        <a:rPr sz="1050" spc="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à</a:t>
                      </a:r>
                      <a:r>
                        <a:rPr sz="1050" spc="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88,75% </a:t>
                      </a:r>
                      <a:r>
                        <a:rPr sz="1050" spc="-35" dirty="0">
                          <a:latin typeface="Verdana"/>
                          <a:cs typeface="Verdana"/>
                        </a:rPr>
                        <a:t>(+1,08%)</a:t>
                      </a:r>
                      <a:r>
                        <a:rPr sz="1050" spc="-6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215" dirty="0">
                          <a:latin typeface="Verdana"/>
                          <a:cs typeface="Verdana"/>
                        </a:rPr>
                        <a:t>:</a:t>
                      </a:r>
                      <a:r>
                        <a:rPr sz="1050" spc="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1495</a:t>
                      </a:r>
                      <a:r>
                        <a:rPr sz="1050" spc="-5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salariés</a:t>
                      </a:r>
                      <a:r>
                        <a:rPr sz="1050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ne</a:t>
                      </a:r>
                      <a:r>
                        <a:rPr sz="1050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font</a:t>
                      </a:r>
                      <a:r>
                        <a:rPr sz="105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pas</a:t>
                      </a:r>
                      <a:r>
                        <a:rPr sz="1050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de</a:t>
                      </a:r>
                      <a:r>
                        <a:rPr sz="105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télétravail.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105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ahoma"/>
                          <a:cs typeface="Tahoma"/>
                        </a:rPr>
                        <a:t>Démissions</a:t>
                      </a:r>
                      <a:r>
                        <a:rPr sz="1050" b="1" spc="-9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:</a:t>
                      </a:r>
                      <a:r>
                        <a:rPr sz="1050" b="1" spc="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45</a:t>
                      </a:r>
                      <a:r>
                        <a:rPr sz="1050" spc="-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en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août</a:t>
                      </a:r>
                      <a:r>
                        <a:rPr sz="1050" spc="-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2024</a:t>
                      </a:r>
                      <a:r>
                        <a:rPr sz="1050" spc="-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vs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 104</a:t>
                      </a:r>
                      <a:r>
                        <a:rPr sz="105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en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juillet</a:t>
                      </a:r>
                      <a:r>
                        <a:rPr sz="105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2024</a:t>
                      </a:r>
                      <a:r>
                        <a:rPr sz="105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50" dirty="0">
                          <a:latin typeface="Verdana"/>
                          <a:cs typeface="Verdana"/>
                        </a:rPr>
                        <a:t>/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939800">
                        <a:lnSpc>
                          <a:spcPct val="100000"/>
                        </a:lnSpc>
                      </a:pPr>
                      <a:r>
                        <a:rPr sz="1050" spc="-60" dirty="0">
                          <a:latin typeface="Verdana"/>
                          <a:cs typeface="Verdana"/>
                        </a:rPr>
                        <a:t>janv.-</a:t>
                      </a:r>
                      <a:r>
                        <a:rPr sz="1050" spc="-20" dirty="0">
                          <a:latin typeface="Verdana"/>
                          <a:cs typeface="Verdana"/>
                        </a:rPr>
                        <a:t>juil.</a:t>
                      </a:r>
                      <a:r>
                        <a:rPr sz="105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2024</a:t>
                      </a:r>
                      <a:r>
                        <a:rPr sz="1050" spc="-2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215" dirty="0">
                          <a:latin typeface="Verdana"/>
                          <a:cs typeface="Verdana"/>
                        </a:rPr>
                        <a:t>:</a:t>
                      </a:r>
                      <a:r>
                        <a:rPr sz="1050" spc="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693</a:t>
                      </a:r>
                      <a:r>
                        <a:rPr sz="1050" spc="-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démissions</a:t>
                      </a:r>
                      <a:r>
                        <a:rPr sz="1050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80" dirty="0">
                          <a:latin typeface="Verdana"/>
                          <a:cs typeface="Verdana"/>
                        </a:rPr>
                        <a:t>(-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24,67%)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939800">
                        <a:lnSpc>
                          <a:spcPct val="100000"/>
                        </a:lnSpc>
                      </a:pPr>
                      <a:r>
                        <a:rPr sz="1050" spc="-60" dirty="0">
                          <a:latin typeface="Verdana"/>
                          <a:cs typeface="Verdana"/>
                        </a:rPr>
                        <a:t>(61</a:t>
                      </a:r>
                      <a:r>
                        <a:rPr sz="1050" spc="-3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en</a:t>
                      </a:r>
                      <a:r>
                        <a:rPr sz="1050" spc="-5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août</a:t>
                      </a:r>
                      <a:r>
                        <a:rPr sz="1050" spc="-5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2023</a:t>
                      </a:r>
                      <a:r>
                        <a:rPr sz="1050" spc="-4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vs</a:t>
                      </a:r>
                      <a:r>
                        <a:rPr sz="1050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20" dirty="0">
                          <a:latin typeface="Verdana"/>
                          <a:cs typeface="Verdana"/>
                        </a:rPr>
                        <a:t>103</a:t>
                      </a:r>
                      <a:r>
                        <a:rPr sz="1050" spc="-5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en</a:t>
                      </a:r>
                      <a:r>
                        <a:rPr sz="1050" spc="-4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juillet</a:t>
                      </a:r>
                      <a:r>
                        <a:rPr sz="1050" spc="-3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45" dirty="0">
                          <a:latin typeface="Verdana"/>
                          <a:cs typeface="Verdana"/>
                        </a:rPr>
                        <a:t>2023)</a:t>
                      </a:r>
                      <a:r>
                        <a:rPr sz="1050" spc="-50" dirty="0">
                          <a:latin typeface="Verdana"/>
                          <a:cs typeface="Verdana"/>
                        </a:rPr>
                        <a:t> /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939800">
                        <a:lnSpc>
                          <a:spcPct val="100000"/>
                        </a:lnSpc>
                      </a:pPr>
                      <a:r>
                        <a:rPr sz="1050" spc="-60" dirty="0">
                          <a:latin typeface="Verdana"/>
                          <a:cs typeface="Verdana"/>
                        </a:rPr>
                        <a:t>janv.-</a:t>
                      </a:r>
                      <a:r>
                        <a:rPr sz="1050" spc="-20" dirty="0">
                          <a:latin typeface="Verdana"/>
                          <a:cs typeface="Verdana"/>
                        </a:rPr>
                        <a:t>juil.</a:t>
                      </a:r>
                      <a:r>
                        <a:rPr sz="105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2023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215" dirty="0">
                          <a:latin typeface="Verdana"/>
                          <a:cs typeface="Verdana"/>
                        </a:rPr>
                        <a:t>:</a:t>
                      </a:r>
                      <a:r>
                        <a:rPr sz="1050" spc="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dirty="0">
                          <a:latin typeface="Verdana"/>
                          <a:cs typeface="Verdana"/>
                        </a:rPr>
                        <a:t>920</a:t>
                      </a:r>
                      <a:r>
                        <a:rPr sz="1050" spc="-1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démissions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25400" marR="145415" algn="just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50" spc="-25" dirty="0">
                          <a:latin typeface="Verdana"/>
                          <a:cs typeface="Verdana"/>
                        </a:rPr>
                        <a:t>La</a:t>
                      </a:r>
                      <a:r>
                        <a:rPr sz="1050" spc="10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0" dirty="0">
                          <a:latin typeface="Verdana"/>
                          <a:cs typeface="Verdana"/>
                        </a:rPr>
                        <a:t>Direction</a:t>
                      </a:r>
                      <a:r>
                        <a:rPr sz="1050" spc="10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25" dirty="0">
                          <a:latin typeface="Verdana"/>
                          <a:cs typeface="Verdana"/>
                        </a:rPr>
                        <a:t>explique</a:t>
                      </a:r>
                      <a:r>
                        <a:rPr sz="1050" spc="9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210" dirty="0">
                          <a:latin typeface="Verdana"/>
                          <a:cs typeface="Verdana"/>
                        </a:rPr>
                        <a:t>:</a:t>
                      </a:r>
                      <a:r>
                        <a:rPr sz="1050" spc="90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60" dirty="0">
                          <a:latin typeface="Verdana"/>
                          <a:cs typeface="Verdana"/>
                        </a:rPr>
                        <a:t>«</a:t>
                      </a:r>
                      <a:r>
                        <a:rPr sz="1050" spc="10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qu’il</a:t>
                      </a:r>
                      <a:r>
                        <a:rPr sz="1050" i="1" spc="10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7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y</a:t>
                      </a:r>
                      <a:r>
                        <a:rPr sz="1050" i="1" spc="10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sz="1050" i="1" spc="10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eu</a:t>
                      </a:r>
                      <a:r>
                        <a:rPr sz="1050" i="1" spc="10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un</a:t>
                      </a:r>
                      <a:r>
                        <a:rPr sz="1050" i="1" spc="10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trou</a:t>
                      </a:r>
                      <a:r>
                        <a:rPr sz="1050" i="1" spc="9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dans</a:t>
                      </a:r>
                      <a:r>
                        <a:rPr sz="1050" i="1" spc="10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le</a:t>
                      </a:r>
                      <a:r>
                        <a:rPr sz="1050" i="1" spc="9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business,</a:t>
                      </a:r>
                      <a:r>
                        <a:rPr sz="1050" i="1" spc="-1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que</a:t>
                      </a:r>
                      <a:r>
                        <a:rPr sz="1050" i="1" spc="1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les</a:t>
                      </a:r>
                      <a:r>
                        <a:rPr sz="1050" i="1" spc="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décisions</a:t>
                      </a:r>
                      <a:r>
                        <a:rPr sz="1050" i="1" spc="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4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se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prennent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moins</a:t>
                      </a:r>
                      <a:r>
                        <a:rPr sz="1050" i="1" spc="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4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vite.</a:t>
                      </a:r>
                      <a:r>
                        <a:rPr sz="1050" i="1" spc="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Le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cash</a:t>
                      </a:r>
                      <a:r>
                        <a:rPr sz="1050" i="1" spc="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est</a:t>
                      </a:r>
                      <a:r>
                        <a:rPr sz="1050" i="1" spc="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inférieur</a:t>
                      </a:r>
                      <a:r>
                        <a:rPr sz="1050" i="1" spc="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à</a:t>
                      </a:r>
                      <a:r>
                        <a:rPr sz="1050" i="1" spc="-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l’année</a:t>
                      </a:r>
                      <a:r>
                        <a:rPr sz="1050" i="1" spc="6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dernière</a:t>
                      </a:r>
                      <a:r>
                        <a:rPr sz="1050" i="1" spc="6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sans</a:t>
                      </a:r>
                      <a:r>
                        <a:rPr sz="1050" i="1" spc="6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amélioration</a:t>
                      </a:r>
                      <a:r>
                        <a:rPr sz="1050" i="1" spc="7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en</a:t>
                      </a:r>
                      <a:r>
                        <a:rPr sz="1050" i="1" spc="6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juillet/août.</a:t>
                      </a:r>
                      <a:r>
                        <a:rPr sz="1050" i="1" spc="6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Les</a:t>
                      </a:r>
                      <a:r>
                        <a:rPr sz="1050" i="1" spc="7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résultats</a:t>
                      </a:r>
                      <a:r>
                        <a:rPr sz="1050" i="1" spc="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4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se</a:t>
                      </a:r>
                      <a:r>
                        <a:rPr sz="1050" i="1" spc="4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feront</a:t>
                      </a:r>
                      <a:r>
                        <a:rPr sz="1050" i="1" spc="5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entre</a:t>
                      </a:r>
                      <a:r>
                        <a:rPr sz="1050" i="1" spc="4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maintenant</a:t>
                      </a:r>
                      <a:r>
                        <a:rPr sz="1050" i="1" spc="5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1050" i="1" spc="4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1050" i="1" spc="5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fin</a:t>
                      </a:r>
                      <a:r>
                        <a:rPr sz="1050" i="1" spc="5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050" i="1" spc="4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4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l’année.</a:t>
                      </a:r>
                      <a:r>
                        <a:rPr sz="1050" i="1" spc="5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L’entreprise</a:t>
                      </a:r>
                      <a:r>
                        <a:rPr sz="1050" i="1" spc="5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est</a:t>
                      </a:r>
                      <a:r>
                        <a:rPr sz="1050" i="1" spc="-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4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exposée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à</a:t>
                      </a:r>
                      <a:r>
                        <a:rPr sz="1050" i="1" spc="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des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retards</a:t>
                      </a:r>
                      <a:r>
                        <a:rPr sz="1050" i="1" spc="2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paiement</a:t>
                      </a:r>
                      <a:r>
                        <a:rPr sz="1050" i="1" spc="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certains</a:t>
                      </a:r>
                      <a:r>
                        <a:rPr sz="1050" i="1" spc="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clients</a:t>
                      </a:r>
                      <a:r>
                        <a:rPr sz="1050" i="1" spc="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privés</a:t>
                      </a:r>
                      <a:r>
                        <a:rPr sz="1050" i="1" spc="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qui</a:t>
                      </a:r>
                      <a:r>
                        <a:rPr sz="1050" i="1" spc="2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sont</a:t>
                      </a:r>
                      <a:r>
                        <a:rPr sz="1050" i="1" spc="4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endettés</a:t>
                      </a:r>
                      <a:r>
                        <a:rPr sz="1050" i="1" spc="4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1050" i="1" spc="4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qui</a:t>
                      </a:r>
                      <a:r>
                        <a:rPr sz="1050" i="1" spc="5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sont</a:t>
                      </a:r>
                      <a:r>
                        <a:rPr sz="1050" i="1" spc="3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tentés</a:t>
                      </a:r>
                      <a:r>
                        <a:rPr sz="1050" i="1" spc="5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3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050" i="1" spc="4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4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payer</a:t>
                      </a:r>
                      <a:r>
                        <a:rPr sz="1050" i="1" spc="4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leurs</a:t>
                      </a:r>
                      <a:r>
                        <a:rPr sz="1050" i="1" spc="5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fournisseurs</a:t>
                      </a:r>
                      <a:r>
                        <a:rPr sz="1050" i="1" spc="6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4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en</a:t>
                      </a:r>
                      <a:r>
                        <a:rPr sz="1050" i="1" spc="-3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retard</a:t>
                      </a:r>
                      <a:r>
                        <a:rPr sz="1050" i="1" spc="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pour</a:t>
                      </a:r>
                      <a:r>
                        <a:rPr sz="1050" i="1" spc="-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améliorer</a:t>
                      </a:r>
                      <a:r>
                        <a:rPr sz="1050" i="1" spc="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les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ratios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et</a:t>
                      </a:r>
                      <a:r>
                        <a:rPr sz="1050" i="1" spc="-1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leurs</a:t>
                      </a:r>
                      <a:r>
                        <a:rPr sz="1050" i="1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i="1" spc="-25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covenants</a:t>
                      </a:r>
                      <a:r>
                        <a:rPr sz="1050" i="1" spc="-30" dirty="0">
                          <a:solidFill>
                            <a:srgbClr val="4471C4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-120" dirty="0">
                          <a:latin typeface="Verdana"/>
                          <a:cs typeface="Verdana"/>
                        </a:rPr>
                        <a:t>...</a:t>
                      </a:r>
                      <a:r>
                        <a:rPr sz="1050" spc="-125" dirty="0">
                          <a:latin typeface="Verdana"/>
                          <a:cs typeface="Verdana"/>
                        </a:rPr>
                        <a:t> </a:t>
                      </a:r>
                      <a:r>
                        <a:rPr sz="1050" spc="60" dirty="0">
                          <a:latin typeface="Verdana"/>
                          <a:cs typeface="Verdana"/>
                        </a:rPr>
                        <a:t>»</a:t>
                      </a:r>
                      <a:endParaRPr sz="1050">
                        <a:latin typeface="Verdana"/>
                        <a:cs typeface="Verdana"/>
                      </a:endParaRPr>
                    </a:p>
                    <a:p>
                      <a:pPr marL="25400" marR="146685" algn="just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050" b="1" dirty="0">
                          <a:latin typeface="Tahoma"/>
                          <a:cs typeface="Tahoma"/>
                        </a:rPr>
                        <a:t>Nous,</a:t>
                      </a:r>
                      <a:r>
                        <a:rPr sz="1050" b="1" spc="49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élus</a:t>
                      </a:r>
                      <a:r>
                        <a:rPr sz="1050" b="1" spc="49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S3</a:t>
                      </a:r>
                      <a:r>
                        <a:rPr sz="1050" b="1" dirty="0">
                          <a:solidFill>
                            <a:srgbClr val="4471C4"/>
                          </a:solidFill>
                          <a:latin typeface="Tahoma"/>
                          <a:cs typeface="Tahoma"/>
                        </a:rPr>
                        <a:t>i,</a:t>
                      </a:r>
                      <a:r>
                        <a:rPr sz="1050" b="1" spc="495" dirty="0">
                          <a:solidFill>
                            <a:srgbClr val="4471C4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estimons</a:t>
                      </a:r>
                      <a:r>
                        <a:rPr sz="1050" b="1" spc="49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à</a:t>
                      </a:r>
                      <a:r>
                        <a:rPr sz="1050" b="1" spc="90" dirty="0">
                          <a:latin typeface="Tahoma"/>
                          <a:cs typeface="Tahoma"/>
                        </a:rPr>
                        <a:t> 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contrario</a:t>
                      </a:r>
                      <a:r>
                        <a:rPr sz="1050" b="1" spc="49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que</a:t>
                      </a:r>
                      <a:r>
                        <a:rPr sz="1050" b="1" spc="484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le</a:t>
                      </a:r>
                      <a:r>
                        <a:rPr sz="1050" b="1" spc="49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bilan</a:t>
                      </a:r>
                      <a:r>
                        <a:rPr sz="1050" b="1" spc="49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de</a:t>
                      </a:r>
                      <a:r>
                        <a:rPr sz="1050" b="1" spc="484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spc="-25" dirty="0">
                          <a:latin typeface="Tahoma"/>
                          <a:cs typeface="Tahoma"/>
                        </a:rPr>
                        <a:t>la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société</a:t>
                      </a:r>
                      <a:r>
                        <a:rPr sz="1050" b="1" spc="21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pour</a:t>
                      </a:r>
                      <a:r>
                        <a:rPr sz="1050" b="1" spc="23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l’année</a:t>
                      </a:r>
                      <a:r>
                        <a:rPr sz="1050" b="1" spc="24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dirty="0">
                          <a:latin typeface="Tahoma"/>
                          <a:cs typeface="Tahoma"/>
                        </a:rPr>
                        <a:t>sera</a:t>
                      </a:r>
                      <a:r>
                        <a:rPr sz="1050" b="1" spc="2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050" b="1" spc="-20" dirty="0">
                          <a:latin typeface="Tahoma"/>
                          <a:cs typeface="Tahoma"/>
                        </a:rPr>
                        <a:t>bon.</a:t>
                      </a:r>
                      <a:endParaRPr sz="1050">
                        <a:latin typeface="Tahoma"/>
                        <a:cs typeface="Tahoma"/>
                      </a:endParaRPr>
                    </a:p>
                  </a:txBody>
                  <a:tcPr marL="0" marR="0" marT="52069" marB="0">
                    <a:lnL w="6350">
                      <a:solidFill>
                        <a:srgbClr val="172C51"/>
                      </a:solidFill>
                      <a:prstDash val="solid"/>
                    </a:lnL>
                    <a:lnR w="6350">
                      <a:solidFill>
                        <a:srgbClr val="172C51"/>
                      </a:solidFill>
                      <a:prstDash val="solid"/>
                    </a:lnR>
                    <a:lnT w="6350" cap="flat" cmpd="sng" algn="ctr">
                      <a:solidFill>
                        <a:srgbClr val="172C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172C51"/>
                      </a:solidFill>
                      <a:prstDash val="solid"/>
                    </a:lnB>
                    <a:solidFill>
                      <a:srgbClr val="F1F1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4485"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1400" b="1" spc="60" dirty="0">
                          <a:latin typeface="Tahoma"/>
                          <a:cs typeface="Tahoma"/>
                        </a:rPr>
                        <a:t>Autres</a:t>
                      </a:r>
                      <a:r>
                        <a:rPr sz="1400" b="1" spc="15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55" dirty="0">
                          <a:latin typeface="Tahoma"/>
                          <a:cs typeface="Tahoma"/>
                        </a:rPr>
                        <a:t>points</a:t>
                      </a:r>
                      <a:r>
                        <a:rPr sz="1400" b="1" spc="13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10" dirty="0">
                          <a:latin typeface="Tahoma"/>
                          <a:cs typeface="Tahoma"/>
                        </a:rPr>
                        <a:t>abordés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51435" marB="0">
                    <a:lnL w="9525">
                      <a:solidFill>
                        <a:srgbClr val="172C51"/>
                      </a:solidFill>
                      <a:prstDash val="solid"/>
                    </a:lnL>
                    <a:lnR w="9525">
                      <a:solidFill>
                        <a:srgbClr val="172C51"/>
                      </a:solidFill>
                      <a:prstDash val="solid"/>
                    </a:lnR>
                    <a:lnT w="19050">
                      <a:solidFill>
                        <a:srgbClr val="172C51"/>
                      </a:solidFill>
                      <a:prstDash val="solid"/>
                    </a:lnT>
                    <a:lnB w="9525">
                      <a:solidFill>
                        <a:srgbClr val="172C51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2C51"/>
                      </a:solidFill>
                      <a:prstDash val="solid"/>
                    </a:lnL>
                    <a:lnR w="6350">
                      <a:solidFill>
                        <a:srgbClr val="172C51"/>
                      </a:solidFill>
                      <a:prstDash val="solid"/>
                    </a:lnR>
                    <a:lnT w="12700">
                      <a:solidFill>
                        <a:srgbClr val="172C51"/>
                      </a:solidFill>
                      <a:prstDash val="solid"/>
                    </a:lnT>
                    <a:solidFill>
                      <a:srgbClr val="7B7B7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8590">
                <a:tc gridSpan="3">
                  <a:txBody>
                    <a:bodyPr/>
                    <a:lstStyle/>
                    <a:p>
                      <a:pPr marL="262255" indent="-170815">
                        <a:lnSpc>
                          <a:spcPct val="100000"/>
                        </a:lnSpc>
                        <a:spcBef>
                          <a:spcPts val="865"/>
                        </a:spcBef>
                        <a:buChar char="-"/>
                        <a:tabLst>
                          <a:tab pos="262255" algn="l"/>
                        </a:tabLst>
                      </a:pP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Point</a:t>
                      </a:r>
                      <a:r>
                        <a:rPr sz="1150" spc="-1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sur</a:t>
                      </a:r>
                      <a:r>
                        <a:rPr sz="115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le</a:t>
                      </a:r>
                      <a:r>
                        <a:rPr sz="1150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vertical</a:t>
                      </a:r>
                      <a:r>
                        <a:rPr sz="1150" spc="-1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Aeroline</a:t>
                      </a:r>
                      <a:r>
                        <a:rPr sz="1150" spc="-4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24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:</a:t>
                      </a:r>
                      <a:r>
                        <a:rPr sz="1150" spc="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problèmes</a:t>
                      </a:r>
                      <a:r>
                        <a:rPr sz="1150" spc="-3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à 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Airbus</a:t>
                      </a:r>
                      <a:endParaRPr sz="1150">
                        <a:latin typeface="Verdana"/>
                        <a:cs typeface="Verdana"/>
                      </a:endParaRPr>
                    </a:p>
                    <a:p>
                      <a:pPr marL="262255" indent="-170815">
                        <a:lnSpc>
                          <a:spcPct val="100000"/>
                        </a:lnSpc>
                        <a:buChar char="-"/>
                        <a:tabLst>
                          <a:tab pos="262255" algn="l"/>
                        </a:tabLst>
                      </a:pP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Fusion/Absorption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1150" spc="-3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société</a:t>
                      </a:r>
                      <a:r>
                        <a:rPr sz="1150" spc="-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b="1" spc="7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In</a:t>
                      </a:r>
                      <a:r>
                        <a:rPr sz="1150" b="1" spc="10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15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Process</a:t>
                      </a:r>
                      <a:r>
                        <a:rPr sz="1150" b="1" spc="10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dans</a:t>
                      </a:r>
                      <a:r>
                        <a:rPr sz="1150" spc="-1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SSG</a:t>
                      </a:r>
                      <a:endParaRPr sz="1150">
                        <a:latin typeface="Verdana"/>
                        <a:cs typeface="Verdana"/>
                      </a:endParaRPr>
                    </a:p>
                    <a:p>
                      <a:pPr marL="261620" marR="245745" indent="-170815">
                        <a:lnSpc>
                          <a:spcPct val="100000"/>
                        </a:lnSpc>
                        <a:buChar char="-"/>
                        <a:tabLst>
                          <a:tab pos="263525" algn="l"/>
                        </a:tabLst>
                      </a:pP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Retour</a:t>
                      </a:r>
                      <a:r>
                        <a:rPr sz="1150" spc="-10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sur</a:t>
                      </a:r>
                      <a:r>
                        <a:rPr sz="1150" spc="-4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les</a:t>
                      </a:r>
                      <a:r>
                        <a:rPr sz="1150" spc="-3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Ateliers</a:t>
                      </a:r>
                      <a:r>
                        <a:rPr sz="1150" spc="-5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GPTW</a:t>
                      </a:r>
                      <a:r>
                        <a:rPr sz="1150" spc="-3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24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:</a:t>
                      </a:r>
                      <a:r>
                        <a:rPr sz="1150" spc="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certains</a:t>
                      </a:r>
                      <a:r>
                        <a:rPr sz="1150" spc="-4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sujets</a:t>
                      </a:r>
                      <a:r>
                        <a:rPr sz="1150" spc="-5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tels</a:t>
                      </a:r>
                      <a:r>
                        <a:rPr sz="115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que 	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l’équité</a:t>
                      </a:r>
                      <a:r>
                        <a:rPr sz="1150" spc="-3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la</a:t>
                      </a:r>
                      <a:r>
                        <a:rPr sz="1150" spc="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reconnaissance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étaient</a:t>
                      </a:r>
                      <a:r>
                        <a:rPr sz="1150" spc="-3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3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semble-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t-</a:t>
                      </a:r>
                      <a:r>
                        <a:rPr sz="115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il</a:t>
                      </a:r>
                      <a:r>
                        <a:rPr sz="1150" spc="50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	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bannis</a:t>
                      </a:r>
                      <a:r>
                        <a:rPr sz="1150" spc="-6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!</a:t>
                      </a:r>
                      <a:endParaRPr sz="1150">
                        <a:latin typeface="Verdana"/>
                        <a:cs typeface="Verdana"/>
                      </a:endParaRPr>
                    </a:p>
                    <a:p>
                      <a:pPr marL="262255" indent="-170815">
                        <a:lnSpc>
                          <a:spcPct val="100000"/>
                        </a:lnSpc>
                        <a:buChar char="-"/>
                        <a:tabLst>
                          <a:tab pos="262255" algn="l"/>
                        </a:tabLst>
                      </a:pP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2</a:t>
                      </a:r>
                      <a:r>
                        <a:rPr sz="1150" spc="-6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Avis</a:t>
                      </a:r>
                      <a:r>
                        <a:rPr sz="1150" spc="-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négatifs</a:t>
                      </a:r>
                      <a:r>
                        <a:rPr sz="1150" spc="-8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sur</a:t>
                      </a:r>
                      <a:r>
                        <a:rPr sz="1150" spc="-7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les</a:t>
                      </a:r>
                      <a:r>
                        <a:rPr sz="1150" spc="-5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résiliations</a:t>
                      </a:r>
                      <a:r>
                        <a:rPr sz="1150" spc="-6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des</a:t>
                      </a:r>
                      <a:r>
                        <a:rPr sz="1150" spc="-6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2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baux</a:t>
                      </a:r>
                      <a:r>
                        <a:rPr sz="1150" spc="-7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des</a:t>
                      </a:r>
                      <a:r>
                        <a:rPr sz="1150" spc="-6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petits</a:t>
                      </a:r>
                      <a:endParaRPr sz="1150">
                        <a:latin typeface="Verdana"/>
                        <a:cs typeface="Verdana"/>
                      </a:endParaRPr>
                    </a:p>
                    <a:p>
                      <a:pPr marL="263525">
                        <a:lnSpc>
                          <a:spcPct val="100000"/>
                        </a:lnSpc>
                      </a:pP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sites</a:t>
                      </a:r>
                      <a:r>
                        <a:rPr sz="1150" spc="-2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150" spc="-2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Metz</a:t>
                      </a:r>
                      <a:r>
                        <a:rPr sz="1150" spc="-2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et</a:t>
                      </a:r>
                      <a:r>
                        <a:rPr sz="1150" spc="-2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35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Angers, </a:t>
                      </a:r>
                      <a:r>
                        <a:rPr sz="1150" spc="-2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après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restitution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de</a:t>
                      </a:r>
                      <a:r>
                        <a:rPr sz="1150" spc="-2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sz="1150" spc="-10" dirty="0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l’expert.</a:t>
                      </a:r>
                      <a:endParaRPr sz="1150">
                        <a:latin typeface="Verdana"/>
                        <a:cs typeface="Verdana"/>
                      </a:endParaRPr>
                    </a:p>
                  </a:txBody>
                  <a:tcPr marL="0" marR="0" marT="109855" marB="0">
                    <a:lnL w="6350">
                      <a:solidFill>
                        <a:srgbClr val="172C51"/>
                      </a:solidFill>
                      <a:prstDash val="solid"/>
                    </a:lnL>
                    <a:lnR w="6350">
                      <a:solidFill>
                        <a:srgbClr val="172C51"/>
                      </a:solidFill>
                      <a:prstDash val="solid"/>
                    </a:lnR>
                    <a:lnT w="9525" cap="flat" cmpd="sng" algn="ctr">
                      <a:solidFill>
                        <a:srgbClr val="172C5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172C51"/>
                      </a:solidFill>
                      <a:prstDash val="solid"/>
                    </a:lnB>
                    <a:solidFill>
                      <a:srgbClr val="7B7B7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4" name="object 14"/>
          <p:cNvGrpSpPr/>
          <p:nvPr/>
        </p:nvGrpSpPr>
        <p:grpSpPr>
          <a:xfrm>
            <a:off x="4501134" y="1233550"/>
            <a:ext cx="3065145" cy="3515995"/>
            <a:chOff x="4501134" y="1233550"/>
            <a:chExt cx="3065145" cy="3515995"/>
          </a:xfrm>
        </p:grpSpPr>
        <p:sp>
          <p:nvSpPr>
            <p:cNvPr id="15" name="object 15"/>
            <p:cNvSpPr/>
            <p:nvPr/>
          </p:nvSpPr>
          <p:spPr>
            <a:xfrm>
              <a:off x="4507484" y="1239900"/>
              <a:ext cx="3052445" cy="3503295"/>
            </a:xfrm>
            <a:custGeom>
              <a:avLst/>
              <a:gdLst/>
              <a:ahLst/>
              <a:cxnLst/>
              <a:rect l="l" t="t" r="r" b="b"/>
              <a:pathLst>
                <a:path w="3052445" h="3503295">
                  <a:moveTo>
                    <a:pt x="3052191" y="466598"/>
                  </a:moveTo>
                  <a:lnTo>
                    <a:pt x="0" y="466598"/>
                  </a:lnTo>
                  <a:lnTo>
                    <a:pt x="0" y="3502914"/>
                  </a:lnTo>
                  <a:lnTo>
                    <a:pt x="3052191" y="3502914"/>
                  </a:lnTo>
                  <a:lnTo>
                    <a:pt x="3052191" y="466598"/>
                  </a:lnTo>
                  <a:close/>
                </a:path>
                <a:path w="3052445" h="3503295">
                  <a:moveTo>
                    <a:pt x="3052191" y="0"/>
                  </a:moveTo>
                  <a:lnTo>
                    <a:pt x="0" y="0"/>
                  </a:lnTo>
                  <a:lnTo>
                    <a:pt x="0" y="4940"/>
                  </a:lnTo>
                  <a:lnTo>
                    <a:pt x="3052191" y="4940"/>
                  </a:lnTo>
                  <a:lnTo>
                    <a:pt x="3052191" y="0"/>
                  </a:lnTo>
                  <a:close/>
                </a:path>
              </a:pathLst>
            </a:custGeom>
            <a:solidFill>
              <a:srgbClr val="C5DF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507484" y="1239900"/>
              <a:ext cx="3052445" cy="3503295"/>
            </a:xfrm>
            <a:custGeom>
              <a:avLst/>
              <a:gdLst/>
              <a:ahLst/>
              <a:cxnLst/>
              <a:rect l="l" t="t" r="r" b="b"/>
              <a:pathLst>
                <a:path w="3052445" h="3503295">
                  <a:moveTo>
                    <a:pt x="0" y="3502913"/>
                  </a:moveTo>
                  <a:lnTo>
                    <a:pt x="3052191" y="3502913"/>
                  </a:lnTo>
                  <a:lnTo>
                    <a:pt x="3052191" y="0"/>
                  </a:lnTo>
                  <a:lnTo>
                    <a:pt x="0" y="0"/>
                  </a:lnTo>
                  <a:lnTo>
                    <a:pt x="0" y="3502913"/>
                  </a:lnTo>
                  <a:close/>
                </a:path>
              </a:pathLst>
            </a:custGeom>
            <a:ln w="12699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12564" y="1244828"/>
              <a:ext cx="3047365" cy="462280"/>
            </a:xfrm>
            <a:custGeom>
              <a:avLst/>
              <a:gdLst/>
              <a:ahLst/>
              <a:cxnLst/>
              <a:rect l="l" t="t" r="r" b="b"/>
              <a:pathLst>
                <a:path w="3047365" h="462280">
                  <a:moveTo>
                    <a:pt x="3046857" y="0"/>
                  </a:moveTo>
                  <a:lnTo>
                    <a:pt x="0" y="0"/>
                  </a:lnTo>
                  <a:lnTo>
                    <a:pt x="0" y="461670"/>
                  </a:lnTo>
                  <a:lnTo>
                    <a:pt x="3046857" y="461670"/>
                  </a:lnTo>
                  <a:lnTo>
                    <a:pt x="304685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512564" y="1244828"/>
              <a:ext cx="3047365" cy="462280"/>
            </a:xfrm>
            <a:custGeom>
              <a:avLst/>
              <a:gdLst/>
              <a:ahLst/>
              <a:cxnLst/>
              <a:rect l="l" t="t" r="r" b="b"/>
              <a:pathLst>
                <a:path w="3047365" h="462280">
                  <a:moveTo>
                    <a:pt x="0" y="461670"/>
                  </a:moveTo>
                  <a:lnTo>
                    <a:pt x="3046857" y="461670"/>
                  </a:lnTo>
                  <a:lnTo>
                    <a:pt x="3046857" y="0"/>
                  </a:lnTo>
                  <a:lnTo>
                    <a:pt x="0" y="0"/>
                  </a:lnTo>
                  <a:lnTo>
                    <a:pt x="0" y="461670"/>
                  </a:lnTo>
                  <a:close/>
                </a:path>
              </a:pathLst>
            </a:custGeom>
            <a:ln w="6350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4580890" y="1268983"/>
            <a:ext cx="2864485" cy="3470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3495" marR="106045">
              <a:lnSpc>
                <a:spcPct val="100000"/>
              </a:lnSpc>
              <a:spcBef>
                <a:spcPts val="100"/>
              </a:spcBef>
            </a:pPr>
            <a:r>
              <a:rPr sz="1200" b="1" spc="60" dirty="0">
                <a:solidFill>
                  <a:srgbClr val="FFFFFF"/>
                </a:solidFill>
                <a:latin typeface="Tahoma"/>
                <a:cs typeface="Tahoma"/>
              </a:rPr>
              <a:t>Enfin</a:t>
            </a:r>
            <a:r>
              <a:rPr sz="1200" b="1" spc="2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1" spc="10" dirty="0">
                <a:solidFill>
                  <a:srgbClr val="FFFFFF"/>
                </a:solidFill>
                <a:latin typeface="Tahoma"/>
                <a:cs typeface="Tahoma"/>
              </a:rPr>
              <a:t>les</a:t>
            </a:r>
            <a:r>
              <a:rPr sz="1200" b="1" spc="19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1" spc="10" dirty="0">
                <a:solidFill>
                  <a:srgbClr val="FFFFFF"/>
                </a:solidFill>
                <a:latin typeface="Tahoma"/>
                <a:cs typeface="Tahoma"/>
              </a:rPr>
              <a:t>désignations</a:t>
            </a:r>
            <a:r>
              <a:rPr sz="1200" b="1" spc="2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1" spc="10" dirty="0">
                <a:solidFill>
                  <a:srgbClr val="FFFFFF"/>
                </a:solidFill>
                <a:latin typeface="Tahoma"/>
                <a:cs typeface="Tahoma"/>
              </a:rPr>
              <a:t>à</a:t>
            </a:r>
            <a:r>
              <a:rPr sz="1200" b="1" spc="2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1" spc="10" dirty="0">
                <a:solidFill>
                  <a:srgbClr val="FFFFFF"/>
                </a:solidFill>
                <a:latin typeface="Tahoma"/>
                <a:cs typeface="Tahoma"/>
              </a:rPr>
              <a:t>la</a:t>
            </a:r>
            <a:r>
              <a:rPr sz="1200" b="1" spc="2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1" spc="-20" dirty="0">
                <a:solidFill>
                  <a:srgbClr val="FFFFFF"/>
                </a:solidFill>
                <a:latin typeface="Tahoma"/>
                <a:cs typeface="Tahoma"/>
              </a:rPr>
              <a:t>CSSCT 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et</a:t>
            </a:r>
            <a:r>
              <a:rPr sz="1200" b="1" spc="2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les</a:t>
            </a:r>
            <a:r>
              <a:rPr sz="1200" b="1" spc="2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commissions</a:t>
            </a:r>
            <a:r>
              <a:rPr sz="1200" b="1" spc="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du</a:t>
            </a:r>
            <a:r>
              <a:rPr sz="1200" b="1" spc="2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CSE</a:t>
            </a:r>
            <a:r>
              <a:rPr sz="1200" b="1" spc="2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SSG</a:t>
            </a:r>
            <a:r>
              <a:rPr sz="1200" b="1" spc="2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1" spc="-50" dirty="0">
                <a:solidFill>
                  <a:srgbClr val="FFFFFF"/>
                </a:solidFill>
                <a:latin typeface="Tahoma"/>
                <a:cs typeface="Tahoma"/>
              </a:rPr>
              <a:t>!</a:t>
            </a:r>
            <a:endParaRPr sz="1200">
              <a:latin typeface="Tahoma"/>
              <a:cs typeface="Tahoma"/>
            </a:endParaRPr>
          </a:p>
          <a:p>
            <a:pPr marL="12700" marR="6985" algn="just">
              <a:lnSpc>
                <a:spcPct val="100000"/>
              </a:lnSpc>
              <a:spcBef>
                <a:spcPts val="480"/>
              </a:spcBef>
            </a:pPr>
            <a:r>
              <a:rPr sz="1100" dirty="0">
                <a:latin typeface="Verdana"/>
                <a:cs typeface="Verdana"/>
              </a:rPr>
              <a:t>Le</a:t>
            </a:r>
            <a:r>
              <a:rPr sz="1100" spc="26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26</a:t>
            </a:r>
            <a:r>
              <a:rPr sz="1100" spc="26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septembre</a:t>
            </a:r>
            <a:r>
              <a:rPr sz="1100" spc="25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2024,</a:t>
            </a:r>
            <a:r>
              <a:rPr sz="1100" spc="254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est</a:t>
            </a:r>
            <a:r>
              <a:rPr sz="1100" spc="254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un</a:t>
            </a:r>
            <a:r>
              <a:rPr sz="1100" spc="26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jour</a:t>
            </a:r>
            <a:r>
              <a:rPr sz="1100" spc="250" dirty="0">
                <a:latin typeface="Verdana"/>
                <a:cs typeface="Verdana"/>
              </a:rPr>
              <a:t> </a:t>
            </a:r>
            <a:r>
              <a:rPr sz="1100" spc="-50" dirty="0">
                <a:latin typeface="Verdana"/>
                <a:cs typeface="Verdana"/>
              </a:rPr>
              <a:t>à </a:t>
            </a:r>
            <a:r>
              <a:rPr sz="1100" dirty="0">
                <a:latin typeface="Verdana"/>
                <a:cs typeface="Verdana"/>
              </a:rPr>
              <a:t>marquer</a:t>
            </a:r>
            <a:r>
              <a:rPr sz="1100" spc="19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d’une</a:t>
            </a:r>
            <a:r>
              <a:rPr sz="1100" spc="204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pierre</a:t>
            </a:r>
            <a:r>
              <a:rPr sz="1100" spc="18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blanche</a:t>
            </a:r>
            <a:r>
              <a:rPr sz="1100" spc="20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pour</a:t>
            </a:r>
            <a:r>
              <a:rPr sz="1100" spc="195" dirty="0">
                <a:latin typeface="Verdana"/>
                <a:cs typeface="Verdana"/>
              </a:rPr>
              <a:t> </a:t>
            </a:r>
            <a:r>
              <a:rPr sz="1100" spc="-25" dirty="0">
                <a:latin typeface="Verdana"/>
                <a:cs typeface="Verdana"/>
              </a:rPr>
              <a:t>les </a:t>
            </a:r>
            <a:r>
              <a:rPr sz="1100" spc="-10" dirty="0">
                <a:latin typeface="Verdana"/>
                <a:cs typeface="Verdana"/>
              </a:rPr>
              <a:t>salariés</a:t>
            </a:r>
            <a:r>
              <a:rPr sz="1100" spc="-65" dirty="0">
                <a:latin typeface="Verdana"/>
                <a:cs typeface="Verdana"/>
              </a:rPr>
              <a:t> </a:t>
            </a:r>
            <a:r>
              <a:rPr sz="1100" spc="-110" dirty="0">
                <a:latin typeface="Verdana"/>
                <a:cs typeface="Verdana"/>
              </a:rPr>
              <a:t>SSG</a:t>
            </a:r>
            <a:r>
              <a:rPr sz="1100" dirty="0">
                <a:latin typeface="Verdana"/>
                <a:cs typeface="Verdana"/>
              </a:rPr>
              <a:t> </a:t>
            </a:r>
            <a:r>
              <a:rPr sz="1100" spc="-50" dirty="0">
                <a:latin typeface="Verdana"/>
                <a:cs typeface="Verdana"/>
              </a:rPr>
              <a:t>!</a:t>
            </a:r>
            <a:endParaRPr sz="1100">
              <a:latin typeface="Verdana"/>
              <a:cs typeface="Verdana"/>
            </a:endParaRPr>
          </a:p>
          <a:p>
            <a:pPr marL="12700" marR="6985" algn="just">
              <a:lnSpc>
                <a:spcPct val="100000"/>
              </a:lnSpc>
            </a:pPr>
            <a:r>
              <a:rPr sz="1100" dirty="0">
                <a:latin typeface="Verdana"/>
                <a:cs typeface="Verdana"/>
              </a:rPr>
              <a:t>Les</a:t>
            </a:r>
            <a:r>
              <a:rPr sz="1100" spc="41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désignations</a:t>
            </a:r>
            <a:r>
              <a:rPr sz="1100" spc="41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des</a:t>
            </a:r>
            <a:r>
              <a:rPr sz="1100" spc="42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membres</a:t>
            </a:r>
            <a:r>
              <a:rPr sz="1100" spc="41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420" dirty="0">
                <a:latin typeface="Verdana"/>
                <a:cs typeface="Verdana"/>
              </a:rPr>
              <a:t> </a:t>
            </a:r>
            <a:r>
              <a:rPr sz="1100" spc="-25" dirty="0">
                <a:latin typeface="Verdana"/>
                <a:cs typeface="Verdana"/>
              </a:rPr>
              <a:t>la </a:t>
            </a:r>
            <a:r>
              <a:rPr sz="1100" spc="-20" dirty="0">
                <a:latin typeface="Verdana"/>
                <a:cs typeface="Verdana"/>
              </a:rPr>
              <a:t>CSSCT</a:t>
            </a:r>
            <a:r>
              <a:rPr sz="1100" spc="16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et</a:t>
            </a:r>
            <a:r>
              <a:rPr sz="1100" spc="16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des</a:t>
            </a:r>
            <a:r>
              <a:rPr sz="1100" spc="17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commissions</a:t>
            </a:r>
            <a:r>
              <a:rPr sz="1100" spc="160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obligatoires </a:t>
            </a:r>
            <a:r>
              <a:rPr sz="1100" dirty="0">
                <a:latin typeface="Verdana"/>
                <a:cs typeface="Verdana"/>
              </a:rPr>
              <a:t>ont</a:t>
            </a:r>
            <a:r>
              <a:rPr sz="1100" spc="114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eu</a:t>
            </a:r>
            <a:r>
              <a:rPr sz="1100" spc="13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lieu</a:t>
            </a:r>
            <a:r>
              <a:rPr sz="1100" spc="114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après</a:t>
            </a:r>
            <a:r>
              <a:rPr sz="1100" spc="12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plus</a:t>
            </a:r>
            <a:r>
              <a:rPr sz="1100" spc="13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114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5</a:t>
            </a:r>
            <a:r>
              <a:rPr sz="1100" spc="114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mois</a:t>
            </a:r>
            <a:r>
              <a:rPr sz="1100" spc="125" dirty="0">
                <a:latin typeface="Verdana"/>
                <a:cs typeface="Verdana"/>
              </a:rPr>
              <a:t> </a:t>
            </a:r>
            <a:r>
              <a:rPr sz="1100" spc="165" dirty="0">
                <a:latin typeface="Verdana"/>
                <a:cs typeface="Verdana"/>
              </a:rPr>
              <a:t>½</a:t>
            </a:r>
            <a:r>
              <a:rPr sz="1100" spc="120" dirty="0">
                <a:latin typeface="Verdana"/>
                <a:cs typeface="Verdana"/>
              </a:rPr>
              <a:t> </a:t>
            </a:r>
            <a:r>
              <a:rPr sz="1100" spc="-25" dirty="0">
                <a:latin typeface="Verdana"/>
                <a:cs typeface="Verdana"/>
              </a:rPr>
              <a:t>de </a:t>
            </a:r>
            <a:r>
              <a:rPr sz="1100" spc="-10" dirty="0">
                <a:latin typeface="Verdana"/>
                <a:cs typeface="Verdana"/>
              </a:rPr>
              <a:t>tergiversations</a:t>
            </a:r>
            <a:r>
              <a:rPr sz="1100" spc="9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des</a:t>
            </a:r>
            <a:r>
              <a:rPr sz="1100" spc="100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syndicats</a:t>
            </a:r>
            <a:r>
              <a:rPr sz="1100" spc="110" dirty="0"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BE9000"/>
                </a:solidFill>
                <a:latin typeface="Tahoma"/>
                <a:cs typeface="Tahoma"/>
              </a:rPr>
              <a:t>CFDT</a:t>
            </a:r>
            <a:r>
              <a:rPr sz="1100" dirty="0">
                <a:latin typeface="Verdana"/>
                <a:cs typeface="Verdana"/>
              </a:rPr>
              <a:t>-</a:t>
            </a:r>
            <a:r>
              <a:rPr sz="1100" b="1" spc="-25" dirty="0">
                <a:solidFill>
                  <a:srgbClr val="C00000"/>
                </a:solidFill>
                <a:latin typeface="Tahoma"/>
                <a:cs typeface="Tahoma"/>
              </a:rPr>
              <a:t>CGT</a:t>
            </a:r>
            <a:endParaRPr sz="1100">
              <a:latin typeface="Tahoma"/>
              <a:cs typeface="Tahoma"/>
            </a:endParaRPr>
          </a:p>
          <a:p>
            <a:pPr marL="12700" marR="6350" algn="just">
              <a:lnSpc>
                <a:spcPct val="100000"/>
              </a:lnSpc>
            </a:pPr>
            <a:r>
              <a:rPr sz="1100" b="1" spc="50" dirty="0">
                <a:solidFill>
                  <a:srgbClr val="C00000"/>
                </a:solidFill>
                <a:latin typeface="Tahoma"/>
                <a:cs typeface="Tahoma"/>
              </a:rPr>
              <a:t>-</a:t>
            </a:r>
            <a:r>
              <a:rPr sz="1100" b="1" spc="95" dirty="0">
                <a:solidFill>
                  <a:srgbClr val="C00000"/>
                </a:solidFill>
                <a:latin typeface="Tahoma"/>
                <a:cs typeface="Tahoma"/>
              </a:rPr>
              <a:t>  </a:t>
            </a:r>
            <a:r>
              <a:rPr sz="1100" b="1" dirty="0">
                <a:solidFill>
                  <a:srgbClr val="6F2F9F"/>
                </a:solidFill>
                <a:latin typeface="Tahoma"/>
                <a:cs typeface="Tahoma"/>
              </a:rPr>
              <a:t>Solidaires</a:t>
            </a:r>
            <a:r>
              <a:rPr sz="1100" b="1" spc="100" dirty="0">
                <a:solidFill>
                  <a:srgbClr val="6F2F9F"/>
                </a:solidFill>
                <a:latin typeface="Tahoma"/>
                <a:cs typeface="Tahoma"/>
              </a:rPr>
              <a:t>  </a:t>
            </a:r>
            <a:r>
              <a:rPr sz="1100" b="1" dirty="0">
                <a:solidFill>
                  <a:srgbClr val="6F2F9F"/>
                </a:solidFill>
                <a:latin typeface="Tahoma"/>
                <a:cs typeface="Tahoma"/>
              </a:rPr>
              <a:t>Informatique</a:t>
            </a:r>
            <a:r>
              <a:rPr sz="1100" b="1" spc="95" dirty="0">
                <a:solidFill>
                  <a:srgbClr val="6F2F9F"/>
                </a:solidFill>
                <a:latin typeface="Tahoma"/>
                <a:cs typeface="Tahoma"/>
              </a:rPr>
              <a:t>  </a:t>
            </a:r>
            <a:r>
              <a:rPr sz="1100" dirty="0">
                <a:latin typeface="Verdana"/>
                <a:cs typeface="Verdana"/>
              </a:rPr>
              <a:t>–</a:t>
            </a:r>
            <a:r>
              <a:rPr sz="1100" spc="450" dirty="0">
                <a:latin typeface="Verdana"/>
                <a:cs typeface="Verdana"/>
              </a:rPr>
              <a:t> </a:t>
            </a:r>
            <a:r>
              <a:rPr sz="1100" b="1" dirty="0">
                <a:latin typeface="Tahoma"/>
                <a:cs typeface="Tahoma"/>
              </a:rPr>
              <a:t>Avenir</a:t>
            </a:r>
            <a:r>
              <a:rPr sz="1100" b="1" spc="490" dirty="0">
                <a:latin typeface="Tahoma"/>
                <a:cs typeface="Tahoma"/>
              </a:rPr>
              <a:t> </a:t>
            </a:r>
            <a:r>
              <a:rPr sz="1100" spc="-50" dirty="0">
                <a:latin typeface="Verdana"/>
                <a:cs typeface="Verdana"/>
              </a:rPr>
              <a:t>- </a:t>
            </a:r>
            <a:r>
              <a:rPr sz="1100" b="1" dirty="0">
                <a:solidFill>
                  <a:srgbClr val="4471C4"/>
                </a:solidFill>
                <a:latin typeface="Tahoma"/>
                <a:cs typeface="Tahoma"/>
              </a:rPr>
              <a:t>UN</a:t>
            </a:r>
            <a:r>
              <a:rPr sz="1100" b="1" dirty="0">
                <a:solidFill>
                  <a:srgbClr val="FFFFFF"/>
                </a:solidFill>
                <a:latin typeface="Tahoma"/>
                <a:cs typeface="Tahoma"/>
              </a:rPr>
              <a:t>SA</a:t>
            </a:r>
            <a:r>
              <a:rPr sz="1100" dirty="0">
                <a:latin typeface="Verdana"/>
                <a:cs typeface="Verdana"/>
              </a:rPr>
              <a:t>,</a:t>
            </a:r>
            <a:r>
              <a:rPr sz="1100" spc="204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faisant</a:t>
            </a:r>
            <a:r>
              <a:rPr sz="1100" spc="21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suite</a:t>
            </a:r>
            <a:r>
              <a:rPr sz="1100" spc="21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à</a:t>
            </a:r>
            <a:r>
              <a:rPr sz="1100" spc="22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l’annulation</a:t>
            </a:r>
            <a:r>
              <a:rPr sz="1100" spc="22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à</a:t>
            </a:r>
            <a:r>
              <a:rPr sz="1100" spc="220" dirty="0">
                <a:latin typeface="Verdana"/>
                <a:cs typeface="Verdana"/>
              </a:rPr>
              <a:t> </a:t>
            </a:r>
            <a:r>
              <a:rPr sz="1100" spc="-25" dirty="0">
                <a:latin typeface="Verdana"/>
                <a:cs typeface="Verdana"/>
              </a:rPr>
              <a:t>la </a:t>
            </a:r>
            <a:r>
              <a:rPr sz="1100" dirty="0">
                <a:latin typeface="Verdana"/>
                <a:cs typeface="Verdana"/>
              </a:rPr>
              <a:t>demande</a:t>
            </a:r>
            <a:r>
              <a:rPr sz="1100" spc="11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110" dirty="0">
                <a:latin typeface="Verdana"/>
                <a:cs typeface="Verdana"/>
              </a:rPr>
              <a:t> </a:t>
            </a:r>
            <a:r>
              <a:rPr sz="1100" b="1" dirty="0">
                <a:latin typeface="Tahoma"/>
                <a:cs typeface="Tahoma"/>
              </a:rPr>
              <a:t>S3</a:t>
            </a:r>
            <a:r>
              <a:rPr sz="1100" b="1" dirty="0">
                <a:solidFill>
                  <a:srgbClr val="4471C4"/>
                </a:solidFill>
                <a:latin typeface="Tahoma"/>
                <a:cs typeface="Tahoma"/>
              </a:rPr>
              <a:t>i</a:t>
            </a:r>
            <a:r>
              <a:rPr sz="1100" dirty="0">
                <a:latin typeface="Verdana"/>
                <a:cs typeface="Verdana"/>
              </a:rPr>
              <a:t>,</a:t>
            </a:r>
            <a:r>
              <a:rPr sz="1100" spc="11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le</a:t>
            </a:r>
            <a:r>
              <a:rPr sz="1100" spc="10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3</a:t>
            </a:r>
            <a:r>
              <a:rPr sz="1100" spc="10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avril</a:t>
            </a:r>
            <a:r>
              <a:rPr sz="1100" spc="11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2024</a:t>
            </a:r>
            <a:r>
              <a:rPr sz="1100" spc="11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par</a:t>
            </a:r>
            <a:r>
              <a:rPr sz="1100" spc="110" dirty="0">
                <a:latin typeface="Verdana"/>
                <a:cs typeface="Verdana"/>
              </a:rPr>
              <a:t> </a:t>
            </a:r>
            <a:r>
              <a:rPr sz="1100" spc="-25" dirty="0">
                <a:latin typeface="Verdana"/>
                <a:cs typeface="Verdana"/>
              </a:rPr>
              <a:t>le </a:t>
            </a:r>
            <a:r>
              <a:rPr sz="1100" dirty="0">
                <a:latin typeface="Verdana"/>
                <a:cs typeface="Verdana"/>
              </a:rPr>
              <a:t>Tribunal</a:t>
            </a:r>
            <a:r>
              <a:rPr sz="1100" spc="85" dirty="0">
                <a:latin typeface="Verdana"/>
                <a:cs typeface="Verdana"/>
              </a:rPr>
              <a:t>  </a:t>
            </a:r>
            <a:r>
              <a:rPr sz="1100" dirty="0">
                <a:latin typeface="Verdana"/>
                <a:cs typeface="Verdana"/>
              </a:rPr>
              <a:t>Judiciaire</a:t>
            </a:r>
            <a:r>
              <a:rPr sz="1100" spc="85" dirty="0">
                <a:latin typeface="Verdana"/>
                <a:cs typeface="Verdana"/>
              </a:rPr>
              <a:t> 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85" dirty="0">
                <a:latin typeface="Verdana"/>
                <a:cs typeface="Verdana"/>
              </a:rPr>
              <a:t>  </a:t>
            </a:r>
            <a:r>
              <a:rPr sz="1100" dirty="0">
                <a:latin typeface="Verdana"/>
                <a:cs typeface="Verdana"/>
              </a:rPr>
              <a:t>PARIS</a:t>
            </a:r>
            <a:r>
              <a:rPr sz="1100" spc="85" dirty="0">
                <a:latin typeface="Verdana"/>
                <a:cs typeface="Verdana"/>
              </a:rPr>
              <a:t> 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80" dirty="0">
                <a:latin typeface="Verdana"/>
                <a:cs typeface="Verdana"/>
              </a:rPr>
              <a:t>  </a:t>
            </a:r>
            <a:r>
              <a:rPr sz="1100" spc="-85" dirty="0">
                <a:latin typeface="Verdana"/>
                <a:cs typeface="Verdana"/>
              </a:rPr>
              <a:t>113 </a:t>
            </a:r>
            <a:r>
              <a:rPr sz="1100" dirty="0">
                <a:latin typeface="Verdana"/>
                <a:cs typeface="Verdana"/>
              </a:rPr>
              <a:t>désignations</a:t>
            </a:r>
            <a:r>
              <a:rPr sz="1100" spc="14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des</a:t>
            </a:r>
            <a:r>
              <a:rPr sz="1100" spc="12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membres</a:t>
            </a:r>
            <a:r>
              <a:rPr sz="1100" spc="14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13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la</a:t>
            </a:r>
            <a:r>
              <a:rPr sz="1100" spc="135" dirty="0">
                <a:latin typeface="Verdana"/>
                <a:cs typeface="Verdana"/>
              </a:rPr>
              <a:t> </a:t>
            </a:r>
            <a:r>
              <a:rPr sz="1100" spc="-75" dirty="0">
                <a:latin typeface="Verdana"/>
                <a:cs typeface="Verdana"/>
              </a:rPr>
              <a:t>CSSCT </a:t>
            </a:r>
            <a:r>
              <a:rPr sz="1100" dirty="0">
                <a:latin typeface="Verdana"/>
                <a:cs typeface="Verdana"/>
              </a:rPr>
              <a:t>et</a:t>
            </a:r>
            <a:r>
              <a:rPr sz="1100" spc="195" dirty="0">
                <a:latin typeface="Verdana"/>
                <a:cs typeface="Verdana"/>
              </a:rPr>
              <a:t>  </a:t>
            </a:r>
            <a:r>
              <a:rPr sz="1100" dirty="0">
                <a:latin typeface="Verdana"/>
                <a:cs typeface="Verdana"/>
              </a:rPr>
              <a:t>des</a:t>
            </a:r>
            <a:r>
              <a:rPr sz="1100" spc="190" dirty="0">
                <a:latin typeface="Verdana"/>
                <a:cs typeface="Verdana"/>
              </a:rPr>
              <a:t>  </a:t>
            </a:r>
            <a:r>
              <a:rPr sz="1100" dirty="0">
                <a:latin typeface="Verdana"/>
                <a:cs typeface="Verdana"/>
              </a:rPr>
              <a:t>commissions</a:t>
            </a:r>
            <a:r>
              <a:rPr sz="1100" spc="190" dirty="0">
                <a:latin typeface="Verdana"/>
                <a:cs typeface="Verdana"/>
              </a:rPr>
              <a:t>  </a:t>
            </a:r>
            <a:r>
              <a:rPr sz="1100" dirty="0">
                <a:latin typeface="Verdana"/>
                <a:cs typeface="Verdana"/>
              </a:rPr>
              <a:t>obligatoires</a:t>
            </a:r>
            <a:r>
              <a:rPr sz="1100" spc="195" dirty="0">
                <a:latin typeface="Verdana"/>
                <a:cs typeface="Verdana"/>
              </a:rPr>
              <a:t>  </a:t>
            </a:r>
            <a:r>
              <a:rPr sz="1100" spc="-25" dirty="0">
                <a:latin typeface="Verdana"/>
                <a:cs typeface="Verdana"/>
              </a:rPr>
              <a:t>et </a:t>
            </a:r>
            <a:r>
              <a:rPr sz="1100" dirty="0">
                <a:latin typeface="Verdana"/>
                <a:cs typeface="Verdana"/>
              </a:rPr>
              <a:t>facultatives.</a:t>
            </a:r>
            <a:r>
              <a:rPr sz="1100" spc="8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Ces</a:t>
            </a:r>
            <a:r>
              <a:rPr sz="1100" spc="95" dirty="0">
                <a:latin typeface="Verdana"/>
                <a:cs typeface="Verdana"/>
              </a:rPr>
              <a:t> </a:t>
            </a:r>
            <a:r>
              <a:rPr sz="1100" spc="-35" dirty="0">
                <a:latin typeface="Verdana"/>
                <a:cs typeface="Verdana"/>
              </a:rPr>
              <a:t>re-</a:t>
            </a:r>
            <a:r>
              <a:rPr sz="1100" dirty="0">
                <a:latin typeface="Verdana"/>
                <a:cs typeface="Verdana"/>
              </a:rPr>
              <a:t>désignations</a:t>
            </a:r>
            <a:r>
              <a:rPr sz="1100" spc="9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ont</a:t>
            </a:r>
            <a:r>
              <a:rPr sz="1100" spc="90" dirty="0">
                <a:latin typeface="Verdana"/>
                <a:cs typeface="Verdana"/>
              </a:rPr>
              <a:t> </a:t>
            </a:r>
            <a:r>
              <a:rPr sz="1100" spc="-25" dirty="0">
                <a:latin typeface="Verdana"/>
                <a:cs typeface="Verdana"/>
              </a:rPr>
              <a:t>eu </a:t>
            </a:r>
            <a:r>
              <a:rPr sz="1100" dirty="0">
                <a:latin typeface="Verdana"/>
                <a:cs typeface="Verdana"/>
              </a:rPr>
              <a:t>lieu</a:t>
            </a:r>
            <a:r>
              <a:rPr sz="1100" spc="28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contre</a:t>
            </a:r>
            <a:r>
              <a:rPr sz="1100" spc="26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la</a:t>
            </a:r>
            <a:r>
              <a:rPr sz="1100" spc="28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volonté</a:t>
            </a:r>
            <a:r>
              <a:rPr sz="1100" spc="27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manifeste</a:t>
            </a:r>
            <a:r>
              <a:rPr sz="1100" spc="28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280" dirty="0">
                <a:latin typeface="Verdana"/>
                <a:cs typeface="Verdana"/>
              </a:rPr>
              <a:t> </a:t>
            </a:r>
            <a:r>
              <a:rPr sz="1100" spc="-25" dirty="0">
                <a:latin typeface="Verdana"/>
                <a:cs typeface="Verdana"/>
              </a:rPr>
              <a:t>la </a:t>
            </a:r>
            <a:r>
              <a:rPr sz="1100" b="1" dirty="0">
                <a:solidFill>
                  <a:srgbClr val="C00000"/>
                </a:solidFill>
                <a:latin typeface="Tahoma"/>
                <a:cs typeface="Tahoma"/>
              </a:rPr>
              <a:t>CGT</a:t>
            </a:r>
            <a:r>
              <a:rPr sz="1100" b="1" spc="19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1100" dirty="0">
                <a:latin typeface="Verdana"/>
                <a:cs typeface="Verdana"/>
              </a:rPr>
              <a:t>-</a:t>
            </a:r>
            <a:r>
              <a:rPr sz="1100" spc="65" dirty="0">
                <a:latin typeface="Verdana"/>
                <a:cs typeface="Verdana"/>
              </a:rPr>
              <a:t> </a:t>
            </a:r>
            <a:r>
              <a:rPr sz="1100" b="1" dirty="0">
                <a:solidFill>
                  <a:srgbClr val="6F2F9F"/>
                </a:solidFill>
                <a:latin typeface="Tahoma"/>
                <a:cs typeface="Tahoma"/>
              </a:rPr>
              <a:t>Solidaires</a:t>
            </a:r>
            <a:r>
              <a:rPr sz="1100" b="1" spc="190" dirty="0">
                <a:solidFill>
                  <a:srgbClr val="6F2F9F"/>
                </a:solidFill>
                <a:latin typeface="Tahoma"/>
                <a:cs typeface="Tahoma"/>
              </a:rPr>
              <a:t> </a:t>
            </a:r>
            <a:r>
              <a:rPr sz="1100" b="1" spc="50" dirty="0">
                <a:solidFill>
                  <a:srgbClr val="6F2F9F"/>
                </a:solidFill>
                <a:latin typeface="Tahoma"/>
                <a:cs typeface="Tahoma"/>
              </a:rPr>
              <a:t>Informatique</a:t>
            </a:r>
            <a:r>
              <a:rPr sz="1100" b="1" spc="150" dirty="0">
                <a:solidFill>
                  <a:srgbClr val="6F2F9F"/>
                </a:solidFill>
                <a:latin typeface="Tahoma"/>
                <a:cs typeface="Tahoma"/>
              </a:rPr>
              <a:t> </a:t>
            </a:r>
            <a:r>
              <a:rPr sz="1100" b="1" spc="-25" dirty="0">
                <a:latin typeface="Tahoma"/>
                <a:cs typeface="Tahoma"/>
              </a:rPr>
              <a:t>….</a:t>
            </a:r>
            <a:endParaRPr sz="1100">
              <a:latin typeface="Tahoma"/>
              <a:cs typeface="Tahoma"/>
            </a:endParaRPr>
          </a:p>
          <a:p>
            <a:pPr marR="9525" algn="r">
              <a:lnSpc>
                <a:spcPct val="100000"/>
              </a:lnSpc>
              <a:spcBef>
                <a:spcPts val="5"/>
              </a:spcBef>
            </a:pPr>
            <a:r>
              <a:rPr sz="1100" b="1" i="1" spc="-20" dirty="0">
                <a:latin typeface="Verdana"/>
                <a:cs typeface="Verdana"/>
              </a:rPr>
              <a:t>Lisez</a:t>
            </a:r>
            <a:r>
              <a:rPr sz="1100" b="1" i="1" spc="-55" dirty="0">
                <a:latin typeface="Verdana"/>
                <a:cs typeface="Verdana"/>
              </a:rPr>
              <a:t> </a:t>
            </a:r>
            <a:r>
              <a:rPr sz="1100" b="1" i="1" dirty="0">
                <a:latin typeface="Verdana"/>
                <a:cs typeface="Verdana"/>
              </a:rPr>
              <a:t>la</a:t>
            </a:r>
            <a:r>
              <a:rPr sz="1100" b="1" i="1" spc="-50" dirty="0">
                <a:latin typeface="Verdana"/>
                <a:cs typeface="Verdana"/>
              </a:rPr>
              <a:t> </a:t>
            </a:r>
            <a:r>
              <a:rPr sz="1100" b="1" i="1" dirty="0">
                <a:latin typeface="Verdana"/>
                <a:cs typeface="Verdana"/>
              </a:rPr>
              <a:t>suite</a:t>
            </a:r>
            <a:r>
              <a:rPr sz="1100" b="1" i="1" spc="-60" dirty="0">
                <a:latin typeface="Verdana"/>
                <a:cs typeface="Verdana"/>
              </a:rPr>
              <a:t> </a:t>
            </a:r>
            <a:r>
              <a:rPr sz="1100" b="1" i="1" spc="-25" dirty="0">
                <a:latin typeface="Verdana"/>
                <a:cs typeface="Verdana"/>
              </a:rPr>
              <a:t>dans</a:t>
            </a:r>
            <a:r>
              <a:rPr sz="1100" b="1" i="1" spc="-50" dirty="0">
                <a:latin typeface="Verdana"/>
                <a:cs typeface="Verdana"/>
              </a:rPr>
              <a:t> </a:t>
            </a:r>
            <a:r>
              <a:rPr sz="1100" b="1" i="1" spc="-10" dirty="0">
                <a:latin typeface="Verdana"/>
                <a:cs typeface="Verdana"/>
              </a:rPr>
              <a:t>notre</a:t>
            </a:r>
            <a:r>
              <a:rPr sz="1100" b="1" i="1" spc="-70" dirty="0">
                <a:latin typeface="Verdana"/>
                <a:cs typeface="Verdana"/>
              </a:rPr>
              <a:t> </a:t>
            </a:r>
            <a:r>
              <a:rPr sz="1100" b="1" i="1" spc="-20" dirty="0">
                <a:latin typeface="Verdana"/>
                <a:cs typeface="Verdana"/>
              </a:rPr>
              <a:t>com.</a:t>
            </a:r>
            <a:endParaRPr sz="1100">
              <a:latin typeface="Verdana"/>
              <a:cs typeface="Verdana"/>
            </a:endParaRPr>
          </a:p>
          <a:p>
            <a:pPr marR="5080" algn="r">
              <a:lnSpc>
                <a:spcPct val="100000"/>
              </a:lnSpc>
            </a:pPr>
            <a:r>
              <a:rPr sz="1100" b="1" i="1" spc="-35" dirty="0">
                <a:latin typeface="Verdana"/>
                <a:cs typeface="Verdana"/>
              </a:rPr>
              <a:t>syndicale</a:t>
            </a:r>
            <a:r>
              <a:rPr sz="1100" b="1" i="1" spc="-55" dirty="0">
                <a:latin typeface="Verdana"/>
                <a:cs typeface="Verdana"/>
              </a:rPr>
              <a:t> </a:t>
            </a:r>
            <a:r>
              <a:rPr sz="1100" b="1" i="1" spc="-20" dirty="0">
                <a:latin typeface="Verdana"/>
                <a:cs typeface="Verdana"/>
              </a:rPr>
              <a:t>S3i</a:t>
            </a:r>
            <a:r>
              <a:rPr sz="1100" b="1" i="1" spc="-55" dirty="0">
                <a:latin typeface="Verdana"/>
                <a:cs typeface="Verdana"/>
              </a:rPr>
              <a:t> </a:t>
            </a:r>
            <a:r>
              <a:rPr sz="1100" b="1" i="1" spc="-10" dirty="0">
                <a:latin typeface="Verdana"/>
                <a:cs typeface="Verdana"/>
              </a:rPr>
              <a:t>d’Octobre</a:t>
            </a:r>
            <a:endParaRPr sz="1100">
              <a:latin typeface="Verdana"/>
              <a:cs typeface="Verdana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500879" y="4798425"/>
            <a:ext cx="3064510" cy="5900420"/>
            <a:chOff x="4500879" y="4798425"/>
            <a:chExt cx="3064510" cy="5900420"/>
          </a:xfrm>
        </p:grpSpPr>
        <p:sp>
          <p:nvSpPr>
            <p:cNvPr id="21" name="object 21"/>
            <p:cNvSpPr/>
            <p:nvPr/>
          </p:nvSpPr>
          <p:spPr>
            <a:xfrm>
              <a:off x="4507230" y="4804777"/>
              <a:ext cx="3051810" cy="5887720"/>
            </a:xfrm>
            <a:custGeom>
              <a:avLst/>
              <a:gdLst/>
              <a:ahLst/>
              <a:cxnLst/>
              <a:rect l="l" t="t" r="r" b="b"/>
              <a:pathLst>
                <a:path w="3051809" h="5887720">
                  <a:moveTo>
                    <a:pt x="3051810" y="833640"/>
                  </a:moveTo>
                  <a:lnTo>
                    <a:pt x="0" y="833640"/>
                  </a:lnTo>
                  <a:lnTo>
                    <a:pt x="0" y="5887605"/>
                  </a:lnTo>
                  <a:lnTo>
                    <a:pt x="3051810" y="5887605"/>
                  </a:lnTo>
                  <a:lnTo>
                    <a:pt x="3051810" y="833640"/>
                  </a:lnTo>
                  <a:close/>
                </a:path>
                <a:path w="3051809" h="5887720">
                  <a:moveTo>
                    <a:pt x="3051810" y="0"/>
                  </a:moveTo>
                  <a:lnTo>
                    <a:pt x="0" y="0"/>
                  </a:lnTo>
                  <a:lnTo>
                    <a:pt x="0" y="2641"/>
                  </a:lnTo>
                  <a:lnTo>
                    <a:pt x="3051810" y="2641"/>
                  </a:lnTo>
                  <a:lnTo>
                    <a:pt x="3051810" y="0"/>
                  </a:lnTo>
                  <a:close/>
                </a:path>
              </a:pathLst>
            </a:custGeom>
            <a:solidFill>
              <a:srgbClr val="FAE4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07229" y="4804775"/>
              <a:ext cx="3051810" cy="5887720"/>
            </a:xfrm>
            <a:custGeom>
              <a:avLst/>
              <a:gdLst/>
              <a:ahLst/>
              <a:cxnLst/>
              <a:rect l="l" t="t" r="r" b="b"/>
              <a:pathLst>
                <a:path w="3051809" h="5887720">
                  <a:moveTo>
                    <a:pt x="3051810" y="0"/>
                  </a:moveTo>
                  <a:lnTo>
                    <a:pt x="0" y="0"/>
                  </a:lnTo>
                  <a:lnTo>
                    <a:pt x="0" y="5887608"/>
                  </a:lnTo>
                </a:path>
              </a:pathLst>
            </a:custGeom>
            <a:ln w="12700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512563" y="4807419"/>
              <a:ext cx="3047365" cy="831215"/>
            </a:xfrm>
            <a:custGeom>
              <a:avLst/>
              <a:gdLst/>
              <a:ahLst/>
              <a:cxnLst/>
              <a:rect l="l" t="t" r="r" b="b"/>
              <a:pathLst>
                <a:path w="3047365" h="831214">
                  <a:moveTo>
                    <a:pt x="3046857" y="0"/>
                  </a:moveTo>
                  <a:lnTo>
                    <a:pt x="0" y="0"/>
                  </a:lnTo>
                  <a:lnTo>
                    <a:pt x="0" y="830999"/>
                  </a:lnTo>
                  <a:lnTo>
                    <a:pt x="3046857" y="830999"/>
                  </a:lnTo>
                  <a:lnTo>
                    <a:pt x="304685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512563" y="4807419"/>
              <a:ext cx="3047365" cy="831215"/>
            </a:xfrm>
            <a:custGeom>
              <a:avLst/>
              <a:gdLst/>
              <a:ahLst/>
              <a:cxnLst/>
              <a:rect l="l" t="t" r="r" b="b"/>
              <a:pathLst>
                <a:path w="3047365" h="831214">
                  <a:moveTo>
                    <a:pt x="0" y="830999"/>
                  </a:moveTo>
                  <a:lnTo>
                    <a:pt x="3046857" y="830999"/>
                  </a:lnTo>
                  <a:lnTo>
                    <a:pt x="3046857" y="0"/>
                  </a:lnTo>
                  <a:lnTo>
                    <a:pt x="0" y="0"/>
                  </a:lnTo>
                  <a:lnTo>
                    <a:pt x="0" y="830999"/>
                  </a:lnTo>
                  <a:close/>
                </a:path>
              </a:pathLst>
            </a:custGeom>
            <a:ln w="6350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4592192" y="4832095"/>
            <a:ext cx="17367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185545" algn="l"/>
                <a:tab pos="1428750" algn="l"/>
                <a:tab pos="1673860" algn="l"/>
              </a:tabLst>
            </a:pPr>
            <a:r>
              <a:rPr sz="1200" b="1" spc="-10" dirty="0">
                <a:solidFill>
                  <a:srgbClr val="FFFFFF"/>
                </a:solidFill>
                <a:latin typeface="Tahoma"/>
                <a:cs typeface="Tahoma"/>
              </a:rPr>
              <a:t>Déclaration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200" b="1" spc="-25" dirty="0">
                <a:solidFill>
                  <a:srgbClr val="FFFFFF"/>
                </a:solidFill>
                <a:latin typeface="Tahoma"/>
                <a:cs typeface="Tahoma"/>
              </a:rPr>
              <a:t>S3i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		</a:t>
            </a:r>
            <a:r>
              <a:rPr sz="1200" b="1" spc="-90" dirty="0">
                <a:solidFill>
                  <a:srgbClr val="FFFFFF"/>
                </a:solidFill>
                <a:latin typeface="Tahoma"/>
                <a:cs typeface="Tahoma"/>
              </a:rPr>
              <a:t>: </a:t>
            </a:r>
            <a:r>
              <a:rPr sz="1200" b="1" spc="-10" dirty="0">
                <a:solidFill>
                  <a:srgbClr val="FFFFFF"/>
                </a:solidFill>
                <a:latin typeface="Tahoma"/>
                <a:cs typeface="Tahoma"/>
              </a:rPr>
              <a:t>démissions,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		</a:t>
            </a:r>
            <a:r>
              <a:rPr sz="1200" b="1" spc="-25" dirty="0">
                <a:solidFill>
                  <a:srgbClr val="FFFFFF"/>
                </a:solidFill>
                <a:latin typeface="Tahoma"/>
                <a:cs typeface="Tahoma"/>
              </a:rPr>
              <a:t>des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404609" y="4832095"/>
            <a:ext cx="10788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8140" marR="5080" indent="-208915" algn="r">
              <a:lnSpc>
                <a:spcPct val="100000"/>
              </a:lnSpc>
              <a:spcBef>
                <a:spcPts val="100"/>
              </a:spcBef>
              <a:tabLst>
                <a:tab pos="791210" algn="l"/>
              </a:tabLst>
            </a:pPr>
            <a:r>
              <a:rPr sz="1200" b="1" spc="-10" dirty="0">
                <a:solidFill>
                  <a:srgbClr val="FFFFFF"/>
                </a:solidFill>
                <a:latin typeface="Tahoma"/>
                <a:cs typeface="Tahoma"/>
              </a:rPr>
              <a:t>Suivi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200" b="1" spc="-25" dirty="0">
                <a:solidFill>
                  <a:srgbClr val="FFFFFF"/>
                </a:solidFill>
                <a:latin typeface="Tahoma"/>
                <a:cs typeface="Tahoma"/>
              </a:rPr>
              <a:t>des </a:t>
            </a:r>
            <a:r>
              <a:rPr sz="1200" b="1" spc="-10" dirty="0">
                <a:solidFill>
                  <a:srgbClr val="FFFFFF"/>
                </a:solidFill>
                <a:latin typeface="Tahoma"/>
                <a:cs typeface="Tahoma"/>
              </a:rPr>
              <a:t>ruptures</a:t>
            </a:r>
            <a:endParaRPr sz="1200">
              <a:latin typeface="Tahoma"/>
              <a:cs typeface="Tahoma"/>
            </a:endParaRPr>
          </a:p>
          <a:p>
            <a:pPr marR="5080" algn="r">
              <a:lnSpc>
                <a:spcPct val="100000"/>
              </a:lnSpc>
              <a:tabLst>
                <a:tab pos="409575" algn="l"/>
                <a:tab pos="860425" algn="l"/>
              </a:tabLst>
            </a:pPr>
            <a:r>
              <a:rPr sz="1200" b="1" spc="-25" dirty="0">
                <a:solidFill>
                  <a:srgbClr val="FFFFFF"/>
                </a:solidFill>
                <a:latin typeface="Tahoma"/>
                <a:cs typeface="Tahoma"/>
              </a:rPr>
              <a:t>des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200" b="1" spc="45" dirty="0">
                <a:solidFill>
                  <a:srgbClr val="FFFFFF"/>
                </a:solidFill>
                <a:latin typeface="Tahoma"/>
                <a:cs typeface="Tahoma"/>
              </a:rPr>
              <a:t>fins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200" b="1" spc="-25" dirty="0">
                <a:solidFill>
                  <a:srgbClr val="FFFFFF"/>
                </a:solidFill>
                <a:latin typeface="Tahoma"/>
                <a:cs typeface="Tahoma"/>
              </a:rPr>
              <a:t>de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92192" y="5197855"/>
            <a:ext cx="1701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521460" algn="l"/>
              </a:tabLst>
            </a:pPr>
            <a:r>
              <a:rPr sz="1200" b="1" spc="-10" dirty="0">
                <a:solidFill>
                  <a:srgbClr val="FFFFFF"/>
                </a:solidFill>
                <a:latin typeface="Tahoma"/>
                <a:cs typeface="Tahoma"/>
              </a:rPr>
              <a:t>conventionnelles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200" b="1" spc="-25" dirty="0">
                <a:solidFill>
                  <a:srgbClr val="FFFFFF"/>
                </a:solidFill>
                <a:latin typeface="Tahoma"/>
                <a:cs typeface="Tahoma"/>
              </a:rPr>
              <a:t>et </a:t>
            </a:r>
            <a:r>
              <a:rPr sz="1200" b="1" dirty="0">
                <a:solidFill>
                  <a:srgbClr val="FFFFFF"/>
                </a:solidFill>
                <a:latin typeface="Tahoma"/>
                <a:cs typeface="Tahoma"/>
              </a:rPr>
              <a:t>période</a:t>
            </a:r>
            <a:r>
              <a:rPr sz="1200" b="1" spc="2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200" b="1" spc="-10" dirty="0">
                <a:solidFill>
                  <a:srgbClr val="FFFFFF"/>
                </a:solidFill>
                <a:latin typeface="Tahoma"/>
                <a:cs typeface="Tahoma"/>
              </a:rPr>
              <a:t>d’essai</a:t>
            </a:r>
            <a:endParaRPr sz="1200">
              <a:latin typeface="Tahoma"/>
              <a:cs typeface="Tahoma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25200" y="6099060"/>
            <a:ext cx="4421505" cy="4109720"/>
            <a:chOff x="25200" y="6099060"/>
            <a:chExt cx="4421505" cy="4109720"/>
          </a:xfrm>
        </p:grpSpPr>
        <p:sp>
          <p:nvSpPr>
            <p:cNvPr id="29" name="object 29"/>
            <p:cNvSpPr/>
            <p:nvPr/>
          </p:nvSpPr>
          <p:spPr>
            <a:xfrm>
              <a:off x="31550" y="6105410"/>
              <a:ext cx="4408805" cy="4097020"/>
            </a:xfrm>
            <a:custGeom>
              <a:avLst/>
              <a:gdLst/>
              <a:ahLst/>
              <a:cxnLst/>
              <a:rect l="l" t="t" r="r" b="b"/>
              <a:pathLst>
                <a:path w="4408805" h="4097020">
                  <a:moveTo>
                    <a:pt x="4408805" y="0"/>
                  </a:moveTo>
                  <a:lnTo>
                    <a:pt x="0" y="0"/>
                  </a:lnTo>
                  <a:lnTo>
                    <a:pt x="0" y="4096892"/>
                  </a:lnTo>
                  <a:lnTo>
                    <a:pt x="4408805" y="4096892"/>
                  </a:lnTo>
                  <a:lnTo>
                    <a:pt x="4408805" y="0"/>
                  </a:lnTo>
                  <a:close/>
                </a:path>
              </a:pathLst>
            </a:custGeom>
            <a:solidFill>
              <a:srgbClr val="DAE2F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1550" y="6105410"/>
              <a:ext cx="4408805" cy="4097020"/>
            </a:xfrm>
            <a:custGeom>
              <a:avLst/>
              <a:gdLst/>
              <a:ahLst/>
              <a:cxnLst/>
              <a:rect l="l" t="t" r="r" b="b"/>
              <a:pathLst>
                <a:path w="4408805" h="4097020">
                  <a:moveTo>
                    <a:pt x="0" y="4096892"/>
                  </a:moveTo>
                  <a:lnTo>
                    <a:pt x="4408805" y="4096892"/>
                  </a:lnTo>
                  <a:lnTo>
                    <a:pt x="4408805" y="0"/>
                  </a:lnTo>
                  <a:lnTo>
                    <a:pt x="0" y="0"/>
                  </a:lnTo>
                  <a:lnTo>
                    <a:pt x="0" y="4096892"/>
                  </a:lnTo>
                  <a:close/>
                </a:path>
              </a:pathLst>
            </a:custGeom>
            <a:ln w="12700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4771" y="6109157"/>
              <a:ext cx="2379980" cy="307975"/>
            </a:xfrm>
            <a:custGeom>
              <a:avLst/>
              <a:gdLst/>
              <a:ahLst/>
              <a:cxnLst/>
              <a:rect l="l" t="t" r="r" b="b"/>
              <a:pathLst>
                <a:path w="2379980" h="307975">
                  <a:moveTo>
                    <a:pt x="0" y="307771"/>
                  </a:moveTo>
                  <a:lnTo>
                    <a:pt x="2379980" y="307771"/>
                  </a:lnTo>
                  <a:lnTo>
                    <a:pt x="2379980" y="0"/>
                  </a:lnTo>
                  <a:lnTo>
                    <a:pt x="0" y="0"/>
                  </a:lnTo>
                  <a:lnTo>
                    <a:pt x="0" y="307771"/>
                  </a:lnTo>
                  <a:close/>
                </a:path>
              </a:pathLst>
            </a:custGeom>
            <a:ln w="6350">
              <a:solidFill>
                <a:srgbClr val="172C5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/>
          <p:cNvSpPr txBox="1"/>
          <p:nvPr/>
        </p:nvSpPr>
        <p:spPr>
          <a:xfrm>
            <a:off x="34771" y="6109156"/>
            <a:ext cx="2379980" cy="30797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3492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75"/>
              </a:spcBef>
            </a:pPr>
            <a:r>
              <a:rPr sz="1400" b="1" dirty="0">
                <a:latin typeface="Tahoma"/>
                <a:cs typeface="Tahoma"/>
              </a:rPr>
              <a:t>Commission</a:t>
            </a:r>
            <a:r>
              <a:rPr sz="1400" b="1" spc="420" dirty="0">
                <a:latin typeface="Tahoma"/>
                <a:cs typeface="Tahoma"/>
              </a:rPr>
              <a:t> </a:t>
            </a:r>
            <a:r>
              <a:rPr sz="1300" b="1" dirty="0">
                <a:latin typeface="Tahoma"/>
                <a:cs typeface="Tahoma"/>
              </a:rPr>
              <a:t>ASC</a:t>
            </a:r>
            <a:r>
              <a:rPr sz="1300" b="1" spc="350" dirty="0">
                <a:latin typeface="Tahoma"/>
                <a:cs typeface="Tahoma"/>
              </a:rPr>
              <a:t> </a:t>
            </a:r>
            <a:r>
              <a:rPr sz="1300" b="1" spc="40" dirty="0">
                <a:latin typeface="Tahoma"/>
                <a:cs typeface="Tahoma"/>
              </a:rPr>
              <a:t>PARIS</a:t>
            </a:r>
            <a:endParaRPr sz="1300">
              <a:latin typeface="Tahoma"/>
              <a:cs typeface="Tahom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49656" y="6427723"/>
            <a:ext cx="4231005" cy="1701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0180" marR="5080" indent="-170815" algn="just">
              <a:lnSpc>
                <a:spcPct val="100000"/>
              </a:lnSpc>
              <a:spcBef>
                <a:spcPts val="95"/>
              </a:spcBef>
              <a:buChar char="-"/>
              <a:tabLst>
                <a:tab pos="172085" algn="l"/>
              </a:tabLst>
            </a:pPr>
            <a:r>
              <a:rPr sz="1000" dirty="0">
                <a:latin typeface="Verdana"/>
                <a:cs typeface="Verdana"/>
              </a:rPr>
              <a:t>Le</a:t>
            </a:r>
            <a:r>
              <a:rPr sz="1000" spc="30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CSE</a:t>
            </a:r>
            <a:r>
              <a:rPr sz="1000" spc="32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SSG</a:t>
            </a:r>
            <a:r>
              <a:rPr sz="1000" spc="30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</a:t>
            </a:r>
            <a:r>
              <a:rPr sz="1000" spc="31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voté</a:t>
            </a:r>
            <a:r>
              <a:rPr sz="1000" spc="30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le</a:t>
            </a:r>
            <a:r>
              <a:rPr sz="1000" spc="31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dépôt</a:t>
            </a:r>
            <a:r>
              <a:rPr sz="1000" spc="31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en</a:t>
            </a:r>
            <a:r>
              <a:rPr sz="1000" spc="30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Justice</a:t>
            </a:r>
            <a:r>
              <a:rPr sz="1000" spc="31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d’une</a:t>
            </a:r>
            <a:r>
              <a:rPr sz="1000" spc="30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requête</a:t>
            </a:r>
            <a:r>
              <a:rPr sz="1000" spc="320" dirty="0">
                <a:latin typeface="Verdana"/>
                <a:cs typeface="Verdana"/>
              </a:rPr>
              <a:t> </a:t>
            </a:r>
            <a:r>
              <a:rPr sz="1000" spc="-25" dirty="0">
                <a:latin typeface="Verdana"/>
                <a:cs typeface="Verdana"/>
              </a:rPr>
              <a:t>en 	</a:t>
            </a:r>
            <a:r>
              <a:rPr sz="1000" dirty="0">
                <a:latin typeface="Verdana"/>
                <a:cs typeface="Verdana"/>
              </a:rPr>
              <a:t>injonction</a:t>
            </a:r>
            <a:r>
              <a:rPr sz="1000" spc="17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de</a:t>
            </a:r>
            <a:r>
              <a:rPr sz="1000" spc="17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payer</a:t>
            </a:r>
            <a:r>
              <a:rPr sz="1000" spc="18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contre</a:t>
            </a:r>
            <a:r>
              <a:rPr sz="1000" spc="17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l’élue</a:t>
            </a:r>
            <a:r>
              <a:rPr sz="1000" spc="17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du</a:t>
            </a:r>
            <a:r>
              <a:rPr sz="1000" spc="17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CSE</a:t>
            </a:r>
            <a:r>
              <a:rPr sz="1000" spc="19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I2S</a:t>
            </a:r>
            <a:r>
              <a:rPr sz="1000" spc="18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qui</a:t>
            </a:r>
            <a:r>
              <a:rPr sz="1000" spc="17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</a:t>
            </a:r>
            <a:r>
              <a:rPr sz="1000" spc="180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participé 	indûment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à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la</a:t>
            </a:r>
            <a:r>
              <a:rPr sz="1000" spc="-5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soirée</a:t>
            </a:r>
            <a:r>
              <a:rPr sz="1000" spc="-5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parisienne</a:t>
            </a:r>
            <a:r>
              <a:rPr sz="1000" spc="-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du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spc="-20" dirty="0">
                <a:latin typeface="Verdana"/>
                <a:cs typeface="Verdana"/>
              </a:rPr>
              <a:t>09/12/2022 </a:t>
            </a:r>
            <a:r>
              <a:rPr sz="1000" dirty="0">
                <a:latin typeface="Verdana"/>
                <a:cs typeface="Verdana"/>
              </a:rPr>
              <a:t>du</a:t>
            </a:r>
            <a:r>
              <a:rPr sz="1000" spc="-5" dirty="0">
                <a:latin typeface="Verdana"/>
                <a:cs typeface="Verdana"/>
              </a:rPr>
              <a:t> </a:t>
            </a:r>
            <a:r>
              <a:rPr sz="1000" spc="-70" dirty="0">
                <a:latin typeface="Verdana"/>
                <a:cs typeface="Verdana"/>
              </a:rPr>
              <a:t>CSE</a:t>
            </a:r>
            <a:r>
              <a:rPr sz="1000" dirty="0">
                <a:latin typeface="Verdana"/>
                <a:cs typeface="Verdana"/>
              </a:rPr>
              <a:t> </a:t>
            </a:r>
            <a:r>
              <a:rPr sz="1000" spc="-90" dirty="0">
                <a:latin typeface="Verdana"/>
                <a:cs typeface="Verdana"/>
              </a:rPr>
              <a:t>SSG</a:t>
            </a:r>
            <a:r>
              <a:rPr sz="1000" spc="5" dirty="0">
                <a:latin typeface="Verdana"/>
                <a:cs typeface="Verdana"/>
              </a:rPr>
              <a:t> </a:t>
            </a:r>
            <a:r>
              <a:rPr sz="1000" spc="-20" dirty="0">
                <a:latin typeface="Verdana"/>
                <a:cs typeface="Verdana"/>
              </a:rPr>
              <a:t>afin 	</a:t>
            </a:r>
            <a:r>
              <a:rPr sz="1000" dirty="0">
                <a:latin typeface="Verdana"/>
                <a:cs typeface="Verdana"/>
              </a:rPr>
              <a:t>de</a:t>
            </a:r>
            <a:r>
              <a:rPr sz="1000" spc="38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rembourser</a:t>
            </a:r>
            <a:r>
              <a:rPr sz="1000" spc="39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la</a:t>
            </a:r>
            <a:r>
              <a:rPr sz="1000" spc="37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prestation.</a:t>
            </a:r>
            <a:r>
              <a:rPr sz="1000" spc="38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Aucun</a:t>
            </a:r>
            <a:r>
              <a:rPr sz="1000" spc="36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mandataire</a:t>
            </a:r>
            <a:r>
              <a:rPr sz="1000" spc="385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spécifique 	n’ayant</a:t>
            </a:r>
            <a:r>
              <a:rPr sz="1000" spc="18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été</a:t>
            </a:r>
            <a:r>
              <a:rPr sz="1000" spc="155" dirty="0">
                <a:latin typeface="Verdana"/>
                <a:cs typeface="Verdana"/>
              </a:rPr>
              <a:t> </a:t>
            </a:r>
            <a:r>
              <a:rPr sz="1000" spc="-20" dirty="0">
                <a:latin typeface="Verdana"/>
                <a:cs typeface="Verdana"/>
              </a:rPr>
              <a:t>désigné,</a:t>
            </a:r>
            <a:r>
              <a:rPr sz="1000" spc="165" dirty="0">
                <a:latin typeface="Verdana"/>
                <a:cs typeface="Verdana"/>
              </a:rPr>
              <a:t> </a:t>
            </a:r>
            <a:r>
              <a:rPr sz="1000" b="1" dirty="0">
                <a:latin typeface="Tahoma"/>
                <a:cs typeface="Tahoma"/>
              </a:rPr>
              <a:t>l’action</a:t>
            </a:r>
            <a:r>
              <a:rPr sz="1000" b="1" spc="229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juridique</a:t>
            </a:r>
            <a:r>
              <a:rPr sz="1000" b="1" spc="229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devra</a:t>
            </a:r>
            <a:r>
              <a:rPr sz="1000" b="1" spc="21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être</a:t>
            </a:r>
            <a:r>
              <a:rPr sz="1000" b="1" spc="21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lancée</a:t>
            </a:r>
            <a:r>
              <a:rPr sz="1000" b="1" spc="235" dirty="0">
                <a:latin typeface="Tahoma"/>
                <a:cs typeface="Tahoma"/>
              </a:rPr>
              <a:t> </a:t>
            </a:r>
            <a:r>
              <a:rPr sz="1000" b="1" spc="-25" dirty="0">
                <a:latin typeface="Tahoma"/>
                <a:cs typeface="Tahoma"/>
              </a:rPr>
              <a:t>par 	</a:t>
            </a:r>
            <a:r>
              <a:rPr sz="1000" b="1" dirty="0">
                <a:latin typeface="Tahoma"/>
                <a:cs typeface="Tahoma"/>
              </a:rPr>
              <a:t>la</a:t>
            </a:r>
            <a:r>
              <a:rPr sz="1000" b="1" spc="46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Secrétaire,</a:t>
            </a:r>
            <a:r>
              <a:rPr sz="1000" b="1" spc="480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représentante</a:t>
            </a:r>
            <a:r>
              <a:rPr sz="1000" b="1" spc="47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légale</a:t>
            </a:r>
            <a:r>
              <a:rPr sz="1000" b="1" spc="470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du</a:t>
            </a:r>
            <a:r>
              <a:rPr sz="1000" b="1" spc="46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CSE</a:t>
            </a:r>
            <a:r>
              <a:rPr sz="1000" b="1" spc="46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SSG</a:t>
            </a:r>
            <a:r>
              <a:rPr sz="1000" b="1" spc="44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avant</a:t>
            </a:r>
            <a:r>
              <a:rPr sz="1000" b="1" spc="465" dirty="0">
                <a:latin typeface="Tahoma"/>
                <a:cs typeface="Tahoma"/>
              </a:rPr>
              <a:t> </a:t>
            </a:r>
            <a:r>
              <a:rPr sz="1000" b="1" spc="-25" dirty="0">
                <a:latin typeface="Tahoma"/>
                <a:cs typeface="Tahoma"/>
              </a:rPr>
              <a:t>la 	</a:t>
            </a:r>
            <a:r>
              <a:rPr sz="1000" b="1" dirty="0">
                <a:latin typeface="Tahoma"/>
                <a:cs typeface="Tahoma"/>
              </a:rPr>
              <a:t>prescription</a:t>
            </a:r>
            <a:r>
              <a:rPr sz="1000" b="1" spc="35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d’instance</a:t>
            </a:r>
            <a:r>
              <a:rPr sz="1000" b="1" spc="35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le</a:t>
            </a:r>
            <a:r>
              <a:rPr sz="1000" b="1" spc="320" dirty="0">
                <a:latin typeface="Tahoma"/>
                <a:cs typeface="Tahoma"/>
              </a:rPr>
              <a:t> </a:t>
            </a:r>
            <a:r>
              <a:rPr sz="1000" b="1" spc="-10" dirty="0">
                <a:latin typeface="Tahoma"/>
                <a:cs typeface="Tahoma"/>
              </a:rPr>
              <a:t>09/12/2024.</a:t>
            </a:r>
            <a:endParaRPr sz="1000">
              <a:latin typeface="Tahoma"/>
              <a:cs typeface="Tahoma"/>
            </a:endParaRPr>
          </a:p>
          <a:p>
            <a:pPr marL="170180" marR="5715" indent="-170815" algn="just">
              <a:lnSpc>
                <a:spcPct val="100000"/>
              </a:lnSpc>
              <a:buChar char="-"/>
              <a:tabLst>
                <a:tab pos="172085" algn="l"/>
              </a:tabLst>
            </a:pPr>
            <a:r>
              <a:rPr sz="1000" spc="-10" dirty="0">
                <a:latin typeface="Verdana"/>
                <a:cs typeface="Verdana"/>
              </a:rPr>
              <a:t>L’Arbre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de</a:t>
            </a:r>
            <a:r>
              <a:rPr sz="1000" spc="-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Noël</a:t>
            </a:r>
            <a:r>
              <a:rPr sz="1000" spc="-2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PARIS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au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Grand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spc="-20" dirty="0">
                <a:latin typeface="Verdana"/>
                <a:cs typeface="Verdana"/>
              </a:rPr>
              <a:t>REX </a:t>
            </a:r>
            <a:r>
              <a:rPr sz="1000" dirty="0">
                <a:latin typeface="Verdana"/>
                <a:cs typeface="Verdana"/>
              </a:rPr>
              <a:t>pour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le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film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Vaiana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2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et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spc="-25" dirty="0">
                <a:latin typeface="Verdana"/>
                <a:cs typeface="Verdana"/>
              </a:rPr>
              <a:t>la 	</a:t>
            </a:r>
            <a:r>
              <a:rPr sz="1000" dirty="0">
                <a:latin typeface="Verdana"/>
                <a:cs typeface="Verdana"/>
              </a:rPr>
              <a:t>grande</a:t>
            </a:r>
            <a:r>
              <a:rPr sz="1000" spc="16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féérie</a:t>
            </a:r>
            <a:r>
              <a:rPr sz="1000" spc="15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des</a:t>
            </a:r>
            <a:r>
              <a:rPr sz="1000" spc="16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eaux</a:t>
            </a:r>
            <a:r>
              <a:rPr sz="1000" spc="17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aura</a:t>
            </a:r>
            <a:r>
              <a:rPr sz="1000" spc="15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lieu</a:t>
            </a:r>
            <a:r>
              <a:rPr sz="1000" spc="15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le</a:t>
            </a:r>
            <a:r>
              <a:rPr sz="1000" spc="15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14</a:t>
            </a:r>
            <a:r>
              <a:rPr sz="1000" spc="16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décembre</a:t>
            </a:r>
            <a:r>
              <a:rPr sz="1000" spc="15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avec</a:t>
            </a:r>
            <a:r>
              <a:rPr sz="1000" spc="155" dirty="0">
                <a:latin typeface="Verdana"/>
                <a:cs typeface="Verdana"/>
              </a:rPr>
              <a:t> </a:t>
            </a:r>
            <a:r>
              <a:rPr sz="1000" spc="-20" dirty="0">
                <a:latin typeface="Verdana"/>
                <a:cs typeface="Verdana"/>
              </a:rPr>
              <a:t>1300 	</a:t>
            </a:r>
            <a:r>
              <a:rPr sz="1000" dirty="0">
                <a:latin typeface="Verdana"/>
                <a:cs typeface="Verdana"/>
              </a:rPr>
              <a:t>participants.</a:t>
            </a:r>
            <a:r>
              <a:rPr sz="1000" spc="21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Les</a:t>
            </a:r>
            <a:r>
              <a:rPr sz="1000" spc="21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élus</a:t>
            </a:r>
            <a:r>
              <a:rPr sz="1000" spc="220" dirty="0">
                <a:latin typeface="Verdana"/>
                <a:cs typeface="Verdana"/>
              </a:rPr>
              <a:t> </a:t>
            </a:r>
            <a:r>
              <a:rPr sz="1000" b="1" dirty="0">
                <a:latin typeface="Tahoma"/>
                <a:cs typeface="Tahoma"/>
              </a:rPr>
              <a:t>S3</a:t>
            </a:r>
            <a:r>
              <a:rPr sz="1000" b="1" dirty="0">
                <a:solidFill>
                  <a:srgbClr val="4471C4"/>
                </a:solidFill>
                <a:latin typeface="Tahoma"/>
                <a:cs typeface="Tahoma"/>
              </a:rPr>
              <a:t>i</a:t>
            </a:r>
            <a:r>
              <a:rPr sz="1000" b="1" spc="265" dirty="0">
                <a:solidFill>
                  <a:srgbClr val="4471C4"/>
                </a:solidFill>
                <a:latin typeface="Tahoma"/>
                <a:cs typeface="Tahoma"/>
              </a:rPr>
              <a:t> </a:t>
            </a:r>
            <a:r>
              <a:rPr sz="1000" dirty="0">
                <a:latin typeface="Verdana"/>
                <a:cs typeface="Verdana"/>
              </a:rPr>
              <a:t>ont</a:t>
            </a:r>
            <a:r>
              <a:rPr sz="1000" spc="22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voté</a:t>
            </a:r>
            <a:r>
              <a:rPr sz="1000" spc="204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l’extension</a:t>
            </a:r>
            <a:r>
              <a:rPr sz="1000" spc="21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du</a:t>
            </a:r>
            <a:r>
              <a:rPr sz="1000" spc="204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sachet</a:t>
            </a:r>
            <a:r>
              <a:rPr sz="1000" spc="204" dirty="0">
                <a:latin typeface="Verdana"/>
                <a:cs typeface="Verdana"/>
              </a:rPr>
              <a:t> </a:t>
            </a:r>
            <a:r>
              <a:rPr sz="1000" spc="-25" dirty="0">
                <a:latin typeface="Verdana"/>
                <a:cs typeface="Verdana"/>
              </a:rPr>
              <a:t>de 	</a:t>
            </a:r>
            <a:r>
              <a:rPr sz="1000" dirty="0">
                <a:latin typeface="Verdana"/>
                <a:cs typeface="Verdana"/>
              </a:rPr>
              <a:t>friandises</a:t>
            </a:r>
            <a:r>
              <a:rPr sz="1000" spc="8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aux</a:t>
            </a:r>
            <a:r>
              <a:rPr sz="1000" spc="8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enfants</a:t>
            </a:r>
            <a:r>
              <a:rPr sz="1000" spc="80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jusque</a:t>
            </a:r>
            <a:r>
              <a:rPr sz="1000" spc="85" dirty="0">
                <a:latin typeface="Verdana"/>
                <a:cs typeface="Verdana"/>
              </a:rPr>
              <a:t> </a:t>
            </a:r>
            <a:r>
              <a:rPr sz="1000" spc="-20" dirty="0">
                <a:latin typeface="Verdana"/>
                <a:cs typeface="Verdana"/>
              </a:rPr>
              <a:t>17</a:t>
            </a:r>
            <a:r>
              <a:rPr sz="1000" spc="8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ans</a:t>
            </a:r>
            <a:r>
              <a:rPr sz="1000" spc="8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inclus</a:t>
            </a:r>
            <a:r>
              <a:rPr sz="1000" spc="8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au</a:t>
            </a:r>
            <a:r>
              <a:rPr sz="1000" spc="8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lieu</a:t>
            </a:r>
            <a:r>
              <a:rPr sz="1000" spc="8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de</a:t>
            </a:r>
            <a:r>
              <a:rPr sz="1000" spc="7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12</a:t>
            </a:r>
            <a:r>
              <a:rPr sz="1000" spc="85" dirty="0">
                <a:latin typeface="Verdana"/>
                <a:cs typeface="Verdana"/>
              </a:rPr>
              <a:t> </a:t>
            </a:r>
            <a:r>
              <a:rPr sz="1000" spc="-25" dirty="0">
                <a:latin typeface="Verdana"/>
                <a:cs typeface="Verdana"/>
              </a:rPr>
              <a:t>ans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49656" y="8002015"/>
            <a:ext cx="4229735" cy="1804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2085" algn="just">
              <a:lnSpc>
                <a:spcPts val="2080"/>
              </a:lnSpc>
              <a:spcBef>
                <a:spcPts val="100"/>
              </a:spcBef>
            </a:pPr>
            <a:r>
              <a:rPr sz="1000" dirty="0">
                <a:latin typeface="Verdana"/>
                <a:cs typeface="Verdana"/>
              </a:rPr>
              <a:t>initialement</a:t>
            </a:r>
            <a:r>
              <a:rPr sz="1000" spc="14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prévu</a:t>
            </a:r>
            <a:r>
              <a:rPr sz="1000" spc="14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par</a:t>
            </a:r>
            <a:r>
              <a:rPr sz="1000" spc="15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la</a:t>
            </a:r>
            <a:r>
              <a:rPr sz="1000" spc="140" dirty="0">
                <a:latin typeface="Verdana"/>
                <a:cs typeface="Verdana"/>
              </a:rPr>
              <a:t> </a:t>
            </a:r>
            <a:r>
              <a:rPr sz="1000" spc="-80" dirty="0">
                <a:latin typeface="Verdana"/>
                <a:cs typeface="Verdana"/>
              </a:rPr>
              <a:t>pré</a:t>
            </a:r>
            <a:r>
              <a:rPr sz="2700" spc="-120" baseline="3086" dirty="0">
                <a:solidFill>
                  <a:srgbClr val="FFFFFF"/>
                </a:solidFill>
                <a:latin typeface="Calibri"/>
                <a:cs typeface="Calibri"/>
              </a:rPr>
              <a:t>z</a:t>
            </a:r>
            <a:r>
              <a:rPr sz="1000" spc="-80" dirty="0">
                <a:latin typeface="Verdana"/>
                <a:cs typeface="Verdana"/>
              </a:rPr>
              <a:t>sidence</a:t>
            </a:r>
            <a:r>
              <a:rPr sz="1000" spc="13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Avenir</a:t>
            </a:r>
            <a:r>
              <a:rPr sz="1000" spc="14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:</a:t>
            </a:r>
            <a:r>
              <a:rPr sz="1000" spc="14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570</a:t>
            </a:r>
            <a:r>
              <a:rPr sz="1000" spc="14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enfants</a:t>
            </a:r>
            <a:r>
              <a:rPr sz="1000" spc="150" dirty="0">
                <a:latin typeface="Verdana"/>
                <a:cs typeface="Verdana"/>
              </a:rPr>
              <a:t> </a:t>
            </a:r>
            <a:r>
              <a:rPr sz="1000" spc="-25" dirty="0">
                <a:latin typeface="Verdana"/>
                <a:cs typeface="Verdana"/>
              </a:rPr>
              <a:t>en</a:t>
            </a:r>
            <a:endParaRPr sz="1000">
              <a:latin typeface="Verdana"/>
              <a:cs typeface="Verdana"/>
            </a:endParaRPr>
          </a:p>
          <a:p>
            <a:pPr marL="172085" algn="just">
              <a:lnSpc>
                <a:spcPts val="1120"/>
              </a:lnSpc>
            </a:pPr>
            <a:r>
              <a:rPr sz="1000" dirty="0">
                <a:latin typeface="Verdana"/>
                <a:cs typeface="Verdana"/>
              </a:rPr>
              <a:t>seront</a:t>
            </a:r>
            <a:r>
              <a:rPr sz="1000" spc="-25" dirty="0">
                <a:latin typeface="Verdana"/>
                <a:cs typeface="Verdana"/>
              </a:rPr>
              <a:t> bénéficiaires,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spc="-30" dirty="0">
                <a:latin typeface="Verdana"/>
                <a:cs typeface="Verdana"/>
              </a:rPr>
              <a:t>accompagnés</a:t>
            </a:r>
            <a:r>
              <a:rPr sz="1000" spc="-2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par</a:t>
            </a:r>
            <a:r>
              <a:rPr sz="1000" spc="-50" dirty="0">
                <a:latin typeface="Verdana"/>
                <a:cs typeface="Verdana"/>
              </a:rPr>
              <a:t> </a:t>
            </a:r>
            <a:r>
              <a:rPr sz="1000" spc="-20" dirty="0">
                <a:latin typeface="Verdana"/>
                <a:cs typeface="Verdana"/>
              </a:rPr>
              <a:t>730</a:t>
            </a:r>
            <a:r>
              <a:rPr sz="1000" spc="-45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parents.</a:t>
            </a:r>
            <a:endParaRPr sz="1000">
              <a:latin typeface="Verdana"/>
              <a:cs typeface="Verdana"/>
            </a:endParaRPr>
          </a:p>
          <a:p>
            <a:pPr marL="170180" marR="5080" indent="-170815" algn="just">
              <a:lnSpc>
                <a:spcPct val="100000"/>
              </a:lnSpc>
              <a:buChar char="-"/>
              <a:tabLst>
                <a:tab pos="172085" algn="l"/>
              </a:tabLst>
            </a:pPr>
            <a:r>
              <a:rPr sz="1000" dirty="0">
                <a:latin typeface="Verdana"/>
                <a:cs typeface="Verdana"/>
              </a:rPr>
              <a:t>Toujours</a:t>
            </a:r>
            <a:r>
              <a:rPr sz="1000" spc="9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aucune</a:t>
            </a:r>
            <a:r>
              <a:rPr sz="1000" spc="10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solution</a:t>
            </a:r>
            <a:r>
              <a:rPr sz="1000" spc="8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décidée</a:t>
            </a:r>
            <a:r>
              <a:rPr sz="1000" spc="9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par</a:t>
            </a:r>
            <a:r>
              <a:rPr sz="1000" spc="8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la</a:t>
            </a:r>
            <a:r>
              <a:rPr sz="1000" spc="9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présidence</a:t>
            </a:r>
            <a:r>
              <a:rPr sz="1000" spc="9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Avenir</a:t>
            </a:r>
            <a:r>
              <a:rPr sz="1000" spc="95" dirty="0">
                <a:latin typeface="Verdana"/>
                <a:cs typeface="Verdana"/>
              </a:rPr>
              <a:t> </a:t>
            </a:r>
            <a:r>
              <a:rPr sz="1000" spc="-25" dirty="0">
                <a:latin typeface="Verdana"/>
                <a:cs typeface="Verdana"/>
              </a:rPr>
              <a:t>et 	</a:t>
            </a:r>
            <a:r>
              <a:rPr sz="1000" dirty="0">
                <a:latin typeface="Verdana"/>
                <a:cs typeface="Verdana"/>
              </a:rPr>
              <a:t>ses</a:t>
            </a:r>
            <a:r>
              <a:rPr sz="1000" spc="5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alliés</a:t>
            </a:r>
            <a:r>
              <a:rPr sz="1000" spc="5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dans</a:t>
            </a:r>
            <a:r>
              <a:rPr sz="1000" spc="4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la</a:t>
            </a:r>
            <a:r>
              <a:rPr sz="1000" spc="6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commission</a:t>
            </a:r>
            <a:r>
              <a:rPr sz="1000" spc="6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ASC</a:t>
            </a:r>
            <a:r>
              <a:rPr sz="1000" spc="5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PARIS</a:t>
            </a:r>
            <a:r>
              <a:rPr sz="1000" spc="6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concernant</a:t>
            </a:r>
            <a:r>
              <a:rPr sz="1000" spc="5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la</a:t>
            </a:r>
            <a:r>
              <a:rPr sz="1000" spc="60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soirée 	</a:t>
            </a:r>
            <a:r>
              <a:rPr sz="1000" dirty="0">
                <a:latin typeface="Verdana"/>
                <a:cs typeface="Verdana"/>
              </a:rPr>
              <a:t>Adultes</a:t>
            </a:r>
            <a:r>
              <a:rPr sz="1000" spc="23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fin</a:t>
            </a:r>
            <a:r>
              <a:rPr sz="1000" spc="229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d’année</a:t>
            </a:r>
            <a:r>
              <a:rPr sz="1000" spc="229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ou</a:t>
            </a:r>
            <a:r>
              <a:rPr sz="1000" spc="23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activité</a:t>
            </a:r>
            <a:r>
              <a:rPr sz="1000" spc="24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de</a:t>
            </a:r>
            <a:r>
              <a:rPr sz="1000" spc="22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remplacement</a:t>
            </a:r>
            <a:r>
              <a:rPr sz="1000" spc="24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(2023:</a:t>
            </a:r>
            <a:r>
              <a:rPr sz="1000" spc="235" dirty="0">
                <a:latin typeface="Verdana"/>
                <a:cs typeface="Verdana"/>
              </a:rPr>
              <a:t> </a:t>
            </a:r>
            <a:r>
              <a:rPr sz="1000" spc="-25" dirty="0">
                <a:latin typeface="Verdana"/>
                <a:cs typeface="Verdana"/>
              </a:rPr>
              <a:t>Le 	</a:t>
            </a:r>
            <a:r>
              <a:rPr sz="1000" spc="-10" dirty="0">
                <a:latin typeface="Verdana"/>
                <a:cs typeface="Verdana"/>
              </a:rPr>
              <a:t>Paradis</a:t>
            </a:r>
            <a:r>
              <a:rPr sz="1000" spc="135" dirty="0">
                <a:latin typeface="Verdana"/>
                <a:cs typeface="Verdana"/>
              </a:rPr>
              <a:t> </a:t>
            </a:r>
            <a:r>
              <a:rPr sz="1000" spc="-30" dirty="0">
                <a:latin typeface="Verdana"/>
                <a:cs typeface="Verdana"/>
              </a:rPr>
              <a:t>Latin).</a:t>
            </a:r>
            <a:r>
              <a:rPr sz="1000" spc="140" dirty="0">
                <a:latin typeface="Verdana"/>
                <a:cs typeface="Verdana"/>
              </a:rPr>
              <a:t> </a:t>
            </a:r>
            <a:r>
              <a:rPr sz="1000" b="1" dirty="0">
                <a:latin typeface="Tahoma"/>
                <a:cs typeface="Tahoma"/>
              </a:rPr>
              <a:t>Plusieurs</a:t>
            </a:r>
            <a:r>
              <a:rPr sz="1000" b="1" spc="26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SOLUTIONS</a:t>
            </a:r>
            <a:r>
              <a:rPr sz="1000" b="1" spc="285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EXISTENT</a:t>
            </a:r>
            <a:r>
              <a:rPr sz="1000" b="1" spc="300" dirty="0">
                <a:latin typeface="Tahoma"/>
                <a:cs typeface="Tahoma"/>
              </a:rPr>
              <a:t> </a:t>
            </a:r>
            <a:r>
              <a:rPr sz="1000" b="1" dirty="0">
                <a:latin typeface="Tahoma"/>
                <a:cs typeface="Tahoma"/>
              </a:rPr>
              <a:t>POURTANT</a:t>
            </a:r>
            <a:r>
              <a:rPr sz="1000" b="1" spc="285" dirty="0">
                <a:latin typeface="Tahoma"/>
                <a:cs typeface="Tahoma"/>
              </a:rPr>
              <a:t> </a:t>
            </a:r>
            <a:r>
              <a:rPr sz="1000" b="1" spc="-50" dirty="0">
                <a:latin typeface="Tahoma"/>
                <a:cs typeface="Tahoma"/>
              </a:rPr>
              <a:t>:</a:t>
            </a:r>
            <a:endParaRPr sz="1000">
              <a:latin typeface="Tahoma"/>
              <a:cs typeface="Tahoma"/>
            </a:endParaRPr>
          </a:p>
          <a:p>
            <a:pPr marL="558165" lvl="1" indent="-100965">
              <a:lnSpc>
                <a:spcPct val="100000"/>
              </a:lnSpc>
              <a:buChar char="-"/>
              <a:tabLst>
                <a:tab pos="558165" algn="l"/>
              </a:tabLst>
            </a:pPr>
            <a:r>
              <a:rPr sz="1000" spc="-10" dirty="0">
                <a:latin typeface="Verdana"/>
                <a:cs typeface="Verdana"/>
              </a:rPr>
              <a:t>des</a:t>
            </a:r>
            <a:r>
              <a:rPr sz="1000" spc="-2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coffrets</a:t>
            </a:r>
            <a:r>
              <a:rPr sz="1000" spc="10" dirty="0">
                <a:latin typeface="Verdana"/>
                <a:cs typeface="Verdana"/>
              </a:rPr>
              <a:t> </a:t>
            </a:r>
            <a:r>
              <a:rPr sz="1000" spc="-30" dirty="0">
                <a:latin typeface="Verdana"/>
                <a:cs typeface="Verdana"/>
              </a:rPr>
              <a:t>cadeaux</a:t>
            </a:r>
            <a:r>
              <a:rPr sz="1000" spc="5" dirty="0">
                <a:latin typeface="Verdana"/>
                <a:cs typeface="Verdana"/>
              </a:rPr>
              <a:t> </a:t>
            </a:r>
            <a:r>
              <a:rPr sz="1000" spc="-25" dirty="0">
                <a:latin typeface="Verdana"/>
                <a:cs typeface="Verdana"/>
              </a:rPr>
              <a:t>comme</a:t>
            </a:r>
            <a:r>
              <a:rPr sz="1000" spc="-1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fin</a:t>
            </a:r>
            <a:r>
              <a:rPr sz="1000" spc="-25" dirty="0">
                <a:latin typeface="Verdana"/>
                <a:cs typeface="Verdana"/>
              </a:rPr>
              <a:t> </a:t>
            </a:r>
            <a:r>
              <a:rPr sz="1000" spc="-40" dirty="0">
                <a:latin typeface="Verdana"/>
                <a:cs typeface="Verdana"/>
              </a:rPr>
              <a:t>2021</a:t>
            </a:r>
            <a:r>
              <a:rPr sz="1000" spc="-25" dirty="0">
                <a:latin typeface="Verdana"/>
                <a:cs typeface="Verdana"/>
              </a:rPr>
              <a:t> </a:t>
            </a:r>
            <a:r>
              <a:rPr sz="1000" spc="-50" dirty="0">
                <a:latin typeface="Verdana"/>
                <a:cs typeface="Verdana"/>
              </a:rPr>
              <a:t>:</a:t>
            </a:r>
            <a:endParaRPr sz="1000">
              <a:latin typeface="Verdana"/>
              <a:cs typeface="Verdana"/>
            </a:endParaRPr>
          </a:p>
          <a:p>
            <a:pPr marL="1015365" lvl="2" indent="-100965">
              <a:lnSpc>
                <a:spcPct val="100000"/>
              </a:lnSpc>
              <a:buChar char="-"/>
              <a:tabLst>
                <a:tab pos="1015365" algn="l"/>
              </a:tabLst>
            </a:pPr>
            <a:r>
              <a:rPr sz="1000" spc="-10" dirty="0">
                <a:latin typeface="Verdana"/>
                <a:cs typeface="Verdana"/>
              </a:rPr>
              <a:t>chocolats</a:t>
            </a:r>
            <a:r>
              <a:rPr sz="1000" spc="-75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FAUCHON</a:t>
            </a:r>
            <a:endParaRPr sz="1000">
              <a:latin typeface="Verdana"/>
              <a:cs typeface="Verdana"/>
            </a:endParaRPr>
          </a:p>
          <a:p>
            <a:pPr marL="1015365" lvl="2" indent="-100965">
              <a:lnSpc>
                <a:spcPct val="100000"/>
              </a:lnSpc>
              <a:buChar char="-"/>
              <a:tabLst>
                <a:tab pos="1015365" algn="l"/>
              </a:tabLst>
            </a:pPr>
            <a:r>
              <a:rPr sz="1000" spc="-10" dirty="0">
                <a:latin typeface="Verdana"/>
                <a:cs typeface="Verdana"/>
              </a:rPr>
              <a:t>chocolats</a:t>
            </a:r>
            <a:r>
              <a:rPr sz="1000" spc="-30" dirty="0">
                <a:latin typeface="Verdana"/>
                <a:cs typeface="Verdana"/>
              </a:rPr>
              <a:t> </a:t>
            </a:r>
            <a:r>
              <a:rPr sz="1000" spc="-20" dirty="0">
                <a:latin typeface="Verdana"/>
                <a:cs typeface="Verdana"/>
              </a:rPr>
              <a:t>Belges</a:t>
            </a:r>
            <a:r>
              <a:rPr sz="1000" spc="5" dirty="0">
                <a:latin typeface="Verdana"/>
                <a:cs typeface="Verdana"/>
              </a:rPr>
              <a:t> </a:t>
            </a:r>
            <a:r>
              <a:rPr sz="1000" spc="-204" dirty="0">
                <a:latin typeface="Verdana"/>
                <a:cs typeface="Verdana"/>
              </a:rPr>
              <a:t>:</a:t>
            </a:r>
            <a:r>
              <a:rPr sz="1000" spc="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Jeff</a:t>
            </a:r>
            <a:r>
              <a:rPr sz="1000" spc="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de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spc="-35" dirty="0">
                <a:latin typeface="Verdana"/>
                <a:cs typeface="Verdana"/>
              </a:rPr>
              <a:t>Bruges,</a:t>
            </a:r>
            <a:r>
              <a:rPr sz="1000" spc="10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Léonidas</a:t>
            </a:r>
            <a:endParaRPr sz="1000">
              <a:latin typeface="Verdana"/>
              <a:cs typeface="Verdana"/>
            </a:endParaRPr>
          </a:p>
          <a:p>
            <a:pPr marL="1015365" lvl="2" indent="-100965">
              <a:lnSpc>
                <a:spcPct val="100000"/>
              </a:lnSpc>
              <a:buChar char="-"/>
              <a:tabLst>
                <a:tab pos="1015365" algn="l"/>
              </a:tabLst>
            </a:pPr>
            <a:r>
              <a:rPr sz="1000" dirty="0">
                <a:latin typeface="Verdana"/>
                <a:cs typeface="Verdana"/>
              </a:rPr>
              <a:t>coffrets</a:t>
            </a:r>
            <a:r>
              <a:rPr sz="1000" spc="15" dirty="0">
                <a:latin typeface="Verdana"/>
                <a:cs typeface="Verdana"/>
              </a:rPr>
              <a:t> </a:t>
            </a:r>
            <a:r>
              <a:rPr sz="1000" spc="-35" dirty="0">
                <a:latin typeface="Verdana"/>
                <a:cs typeface="Verdana"/>
              </a:rPr>
              <a:t>champagne</a:t>
            </a:r>
            <a:r>
              <a:rPr sz="1000" spc="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et/ou</a:t>
            </a:r>
            <a:r>
              <a:rPr sz="1000" spc="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foie</a:t>
            </a:r>
            <a:r>
              <a:rPr sz="1000" spc="-20" dirty="0">
                <a:latin typeface="Verdana"/>
                <a:cs typeface="Verdana"/>
              </a:rPr>
              <a:t> gras.</a:t>
            </a:r>
            <a:endParaRPr sz="1000">
              <a:latin typeface="Verdana"/>
              <a:cs typeface="Verdana"/>
            </a:endParaRPr>
          </a:p>
          <a:p>
            <a:pPr marL="558165" lvl="1" indent="-100965">
              <a:lnSpc>
                <a:spcPct val="100000"/>
              </a:lnSpc>
              <a:buChar char="-"/>
              <a:tabLst>
                <a:tab pos="558165" algn="l"/>
              </a:tabLst>
            </a:pPr>
            <a:r>
              <a:rPr sz="1000" dirty="0">
                <a:latin typeface="Verdana"/>
                <a:cs typeface="Verdana"/>
              </a:rPr>
              <a:t>Autres</a:t>
            </a:r>
            <a:r>
              <a:rPr sz="1000" spc="-65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prestations</a:t>
            </a:r>
            <a:r>
              <a:rPr sz="1000" spc="-20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festives </a:t>
            </a:r>
            <a:r>
              <a:rPr sz="1000" dirty="0">
                <a:latin typeface="Verdana"/>
                <a:cs typeface="Verdana"/>
              </a:rPr>
              <a:t>sur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bateau</a:t>
            </a:r>
            <a:r>
              <a:rPr sz="1000" spc="-4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ou</a:t>
            </a:r>
            <a:r>
              <a:rPr sz="1000" spc="-55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soirée</a:t>
            </a:r>
            <a:r>
              <a:rPr sz="1000" spc="-30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«brazil</a:t>
            </a:r>
            <a:r>
              <a:rPr sz="1000" spc="-114" dirty="0">
                <a:latin typeface="Verdana"/>
                <a:cs typeface="Verdana"/>
              </a:rPr>
              <a:t> </a:t>
            </a:r>
            <a:r>
              <a:rPr sz="1000" spc="-25" dirty="0">
                <a:latin typeface="Verdana"/>
                <a:cs typeface="Verdana"/>
              </a:rPr>
              <a:t>».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86232" y="9826548"/>
            <a:ext cx="4154170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91540" marR="5080" indent="-892175">
              <a:lnSpc>
                <a:spcPct val="100000"/>
              </a:lnSpc>
              <a:spcBef>
                <a:spcPts val="95"/>
              </a:spcBef>
            </a:pPr>
            <a:r>
              <a:rPr sz="1000" dirty="0">
                <a:latin typeface="Verdana"/>
                <a:cs typeface="Verdana"/>
              </a:rPr>
              <a:t>Les</a:t>
            </a:r>
            <a:r>
              <a:rPr sz="1000" spc="-5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élus</a:t>
            </a:r>
            <a:r>
              <a:rPr sz="1000" spc="-50" dirty="0">
                <a:latin typeface="Verdana"/>
                <a:cs typeface="Verdana"/>
              </a:rPr>
              <a:t> </a:t>
            </a:r>
            <a:r>
              <a:rPr sz="1000" b="1" dirty="0">
                <a:latin typeface="Tahoma"/>
                <a:cs typeface="Tahoma"/>
              </a:rPr>
              <a:t>S3</a:t>
            </a:r>
            <a:r>
              <a:rPr sz="1000" b="1" dirty="0">
                <a:solidFill>
                  <a:srgbClr val="4471C4"/>
                </a:solidFill>
                <a:latin typeface="Tahoma"/>
                <a:cs typeface="Tahoma"/>
              </a:rPr>
              <a:t>i</a:t>
            </a:r>
            <a:r>
              <a:rPr sz="1000" b="1" spc="15" dirty="0">
                <a:solidFill>
                  <a:srgbClr val="4471C4"/>
                </a:solidFill>
                <a:latin typeface="Tahoma"/>
                <a:cs typeface="Tahoma"/>
              </a:rPr>
              <a:t> </a:t>
            </a:r>
            <a:r>
              <a:rPr sz="1000" dirty="0">
                <a:latin typeface="Verdana"/>
                <a:cs typeface="Verdana"/>
              </a:rPr>
              <a:t>restent</a:t>
            </a:r>
            <a:r>
              <a:rPr sz="1000" spc="-15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toujours</a:t>
            </a:r>
            <a:r>
              <a:rPr sz="1000" spc="-30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vigilants</a:t>
            </a:r>
            <a:r>
              <a:rPr sz="1000" spc="-35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pour</a:t>
            </a:r>
            <a:r>
              <a:rPr sz="1000" spc="-60" dirty="0">
                <a:latin typeface="Verdana"/>
                <a:cs typeface="Verdana"/>
              </a:rPr>
              <a:t> </a:t>
            </a:r>
            <a:r>
              <a:rPr sz="1000" spc="-25" dirty="0">
                <a:latin typeface="Verdana"/>
                <a:cs typeface="Verdana"/>
              </a:rPr>
              <a:t>préserver</a:t>
            </a:r>
            <a:r>
              <a:rPr sz="1000" spc="-2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et</a:t>
            </a:r>
            <a:r>
              <a:rPr sz="1000" spc="-60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améliorer </a:t>
            </a:r>
            <a:r>
              <a:rPr sz="1000" dirty="0">
                <a:latin typeface="Verdana"/>
                <a:cs typeface="Verdana"/>
              </a:rPr>
              <a:t>les</a:t>
            </a:r>
            <a:r>
              <a:rPr sz="1000" spc="-60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prestations</a:t>
            </a:r>
            <a:r>
              <a:rPr sz="1000" spc="-4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en</a:t>
            </a:r>
            <a:r>
              <a:rPr sz="1000" spc="-60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faveur</a:t>
            </a:r>
            <a:r>
              <a:rPr sz="1000" spc="-40" dirty="0">
                <a:latin typeface="Verdana"/>
                <a:cs typeface="Verdana"/>
              </a:rPr>
              <a:t> </a:t>
            </a:r>
            <a:r>
              <a:rPr sz="1000" dirty="0">
                <a:latin typeface="Verdana"/>
                <a:cs typeface="Verdana"/>
              </a:rPr>
              <a:t>des</a:t>
            </a:r>
            <a:r>
              <a:rPr sz="1000" spc="-60" dirty="0">
                <a:latin typeface="Verdana"/>
                <a:cs typeface="Verdana"/>
              </a:rPr>
              <a:t> </a:t>
            </a:r>
            <a:r>
              <a:rPr sz="1000" spc="-10" dirty="0">
                <a:latin typeface="Verdana"/>
                <a:cs typeface="Verdana"/>
              </a:rPr>
              <a:t>salariés.</a:t>
            </a:r>
            <a:endParaRPr sz="1000">
              <a:latin typeface="Verdana"/>
              <a:cs typeface="Verdan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612385" y="5705982"/>
            <a:ext cx="2895600" cy="4756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b="1" u="sng" spc="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Le</a:t>
            </a:r>
            <a:r>
              <a:rPr sz="1100" b="1" u="sng" spc="254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100" b="1" u="sng" spc="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constat</a:t>
            </a:r>
            <a:r>
              <a:rPr sz="1100" b="1" u="sng" spc="24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100" b="1" u="sng" spc="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factuel</a:t>
            </a:r>
            <a:r>
              <a:rPr sz="1100" b="1" u="sng" spc="-5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 </a:t>
            </a:r>
            <a:r>
              <a:rPr sz="1100" b="1" u="sng" spc="-50" dirty="0">
                <a:uFill>
                  <a:solidFill>
                    <a:srgbClr val="000000"/>
                  </a:solidFill>
                </a:uFill>
                <a:latin typeface="Tahoma"/>
                <a:cs typeface="Tahoma"/>
              </a:rPr>
              <a:t>:</a:t>
            </a:r>
            <a:endParaRPr sz="11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  <a:tabLst>
                <a:tab pos="339725" algn="l"/>
              </a:tabLst>
            </a:pPr>
            <a:r>
              <a:rPr sz="1100" spc="-50" dirty="0">
                <a:latin typeface="Verdana"/>
                <a:cs typeface="Verdana"/>
              </a:rPr>
              <a:t>A</a:t>
            </a:r>
            <a:r>
              <a:rPr sz="1100" dirty="0">
                <a:latin typeface="Verdana"/>
                <a:cs typeface="Verdana"/>
              </a:rPr>
              <a:t>	effectif</a:t>
            </a:r>
            <a:r>
              <a:rPr sz="1100" spc="47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quasi</a:t>
            </a:r>
            <a:r>
              <a:rPr sz="1100" spc="49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identique</a:t>
            </a:r>
            <a:r>
              <a:rPr sz="1100" spc="47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470" dirty="0">
                <a:latin typeface="Verdana"/>
                <a:cs typeface="Verdana"/>
              </a:rPr>
              <a:t> </a:t>
            </a:r>
            <a:r>
              <a:rPr sz="1100" spc="-20" dirty="0">
                <a:latin typeface="Verdana"/>
                <a:cs typeface="Verdana"/>
              </a:rPr>
              <a:t>13389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612385" y="6166230"/>
            <a:ext cx="289560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Verdana"/>
                <a:cs typeface="Verdana"/>
              </a:rPr>
              <a:t>salariés</a:t>
            </a:r>
            <a:r>
              <a:rPr sz="1100" spc="9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à</a:t>
            </a:r>
            <a:r>
              <a:rPr sz="1100" spc="8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fin</a:t>
            </a:r>
            <a:r>
              <a:rPr sz="1100" spc="9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août</a:t>
            </a:r>
            <a:r>
              <a:rPr sz="1100" spc="9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2024</a:t>
            </a:r>
            <a:r>
              <a:rPr sz="1100" spc="95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versus</a:t>
            </a:r>
            <a:r>
              <a:rPr sz="1100" spc="95" dirty="0">
                <a:latin typeface="Verdana"/>
                <a:cs typeface="Verdana"/>
              </a:rPr>
              <a:t> </a:t>
            </a:r>
            <a:r>
              <a:rPr sz="1100" spc="-20" dirty="0">
                <a:latin typeface="Verdana"/>
                <a:cs typeface="Verdana"/>
              </a:rPr>
              <a:t>13394</a:t>
            </a:r>
            <a:r>
              <a:rPr sz="1100" spc="80" dirty="0">
                <a:latin typeface="Verdana"/>
                <a:cs typeface="Verdana"/>
              </a:rPr>
              <a:t> </a:t>
            </a:r>
            <a:r>
              <a:rPr sz="1100" spc="-50" dirty="0">
                <a:latin typeface="Verdana"/>
                <a:cs typeface="Verdana"/>
              </a:rPr>
              <a:t>à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612385" y="6334480"/>
            <a:ext cx="1764030" cy="385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300"/>
              </a:lnSpc>
              <a:spcBef>
                <a:spcPts val="95"/>
              </a:spcBef>
              <a:tabLst>
                <a:tab pos="506095" algn="l"/>
                <a:tab pos="1123315" algn="l"/>
                <a:tab pos="1308100" algn="l"/>
              </a:tabLst>
            </a:pPr>
            <a:r>
              <a:rPr sz="1100" spc="-25" dirty="0">
                <a:latin typeface="Verdana"/>
                <a:cs typeface="Verdana"/>
              </a:rPr>
              <a:t>fin</a:t>
            </a:r>
            <a:r>
              <a:rPr sz="1100" dirty="0">
                <a:latin typeface="Verdana"/>
                <a:cs typeface="Verdana"/>
              </a:rPr>
              <a:t>	</a:t>
            </a:r>
            <a:r>
              <a:rPr sz="1100" spc="-20" dirty="0">
                <a:latin typeface="Verdana"/>
                <a:cs typeface="Verdana"/>
              </a:rPr>
              <a:t>août</a:t>
            </a:r>
            <a:r>
              <a:rPr sz="1100" dirty="0">
                <a:latin typeface="Verdana"/>
                <a:cs typeface="Verdana"/>
              </a:rPr>
              <a:t>	</a:t>
            </a:r>
            <a:r>
              <a:rPr sz="1100" spc="-20" dirty="0">
                <a:latin typeface="Verdana"/>
                <a:cs typeface="Verdana"/>
              </a:rPr>
              <a:t>2023, </a:t>
            </a:r>
            <a:r>
              <a:rPr sz="1100" spc="-10" dirty="0">
                <a:latin typeface="Verdana"/>
                <a:cs typeface="Verdana"/>
              </a:rPr>
              <a:t>conventionnelles</a:t>
            </a:r>
            <a:r>
              <a:rPr sz="1100" dirty="0">
                <a:latin typeface="Verdana"/>
                <a:cs typeface="Verdana"/>
              </a:rPr>
              <a:t>	</a:t>
            </a:r>
            <a:r>
              <a:rPr sz="1100" spc="-25" dirty="0">
                <a:latin typeface="Verdana"/>
                <a:cs typeface="Verdana"/>
              </a:rPr>
              <a:t>depuis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401815" y="6334480"/>
            <a:ext cx="1106170" cy="385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300" marR="5080" indent="-102235">
              <a:lnSpc>
                <a:spcPct val="107300"/>
              </a:lnSpc>
              <a:spcBef>
                <a:spcPts val="95"/>
              </a:spcBef>
              <a:tabLst>
                <a:tab pos="385445" algn="l"/>
                <a:tab pos="507365" algn="l"/>
                <a:tab pos="931544" algn="l"/>
              </a:tabLst>
            </a:pPr>
            <a:r>
              <a:rPr sz="1100" spc="-25" dirty="0">
                <a:latin typeface="Verdana"/>
                <a:cs typeface="Verdana"/>
              </a:rPr>
              <a:t>les</a:t>
            </a:r>
            <a:r>
              <a:rPr sz="1100" dirty="0">
                <a:latin typeface="Verdana"/>
                <a:cs typeface="Verdana"/>
              </a:rPr>
              <a:t>		</a:t>
            </a:r>
            <a:r>
              <a:rPr sz="1100" spc="-25" dirty="0">
                <a:latin typeface="Verdana"/>
                <a:cs typeface="Verdana"/>
              </a:rPr>
              <a:t>ruptures le</a:t>
            </a:r>
            <a:r>
              <a:rPr sz="1100" dirty="0">
                <a:latin typeface="Verdana"/>
                <a:cs typeface="Verdana"/>
              </a:rPr>
              <a:t>	</a:t>
            </a:r>
            <a:r>
              <a:rPr sz="1100" spc="-20" dirty="0">
                <a:latin typeface="Verdana"/>
                <a:cs typeface="Verdana"/>
              </a:rPr>
              <a:t>début</a:t>
            </a:r>
            <a:r>
              <a:rPr sz="1100" dirty="0">
                <a:latin typeface="Verdana"/>
                <a:cs typeface="Verdana"/>
              </a:rPr>
              <a:t>	</a:t>
            </a:r>
            <a:r>
              <a:rPr sz="1100" spc="-60" dirty="0">
                <a:latin typeface="Verdana"/>
                <a:cs typeface="Verdana"/>
              </a:rPr>
              <a:t>de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612385" y="6695148"/>
            <a:ext cx="2895600" cy="5632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6900"/>
              </a:lnSpc>
              <a:spcBef>
                <a:spcPts val="95"/>
              </a:spcBef>
            </a:pPr>
            <a:r>
              <a:rPr sz="1100" spc="-10" dirty="0">
                <a:latin typeface="Verdana"/>
                <a:cs typeface="Verdana"/>
              </a:rPr>
              <a:t>l’année</a:t>
            </a:r>
            <a:r>
              <a:rPr sz="1100" spc="-15" dirty="0">
                <a:latin typeface="Verdana"/>
                <a:cs typeface="Verdana"/>
              </a:rPr>
              <a:t> </a:t>
            </a:r>
            <a:r>
              <a:rPr sz="1100" spc="-30" dirty="0">
                <a:latin typeface="Verdana"/>
                <a:cs typeface="Verdana"/>
              </a:rPr>
              <a:t>(janvier</a:t>
            </a:r>
            <a:r>
              <a:rPr sz="1100" spc="-1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à</a:t>
            </a:r>
            <a:r>
              <a:rPr sz="1100" spc="-10" dirty="0">
                <a:latin typeface="Verdana"/>
                <a:cs typeface="Verdana"/>
              </a:rPr>
              <a:t> août)</a:t>
            </a:r>
            <a:r>
              <a:rPr sz="1100" spc="-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sont</a:t>
            </a:r>
            <a:r>
              <a:rPr sz="1100" spc="-1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en</a:t>
            </a:r>
            <a:r>
              <a:rPr sz="1100" spc="-10" dirty="0">
                <a:latin typeface="Verdana"/>
                <a:cs typeface="Verdana"/>
              </a:rPr>
              <a:t> évolution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475" dirty="0">
                <a:latin typeface="Verdana"/>
                <a:cs typeface="Verdana"/>
              </a:rPr>
              <a:t> </a:t>
            </a:r>
            <a:r>
              <a:rPr sz="1100" b="1" dirty="0">
                <a:latin typeface="Tahoma"/>
                <a:cs typeface="Tahoma"/>
              </a:rPr>
              <a:t>+</a:t>
            </a:r>
            <a:r>
              <a:rPr sz="1100" b="1" spc="114" dirty="0">
                <a:latin typeface="Tahoma"/>
                <a:cs typeface="Tahoma"/>
              </a:rPr>
              <a:t>  </a:t>
            </a:r>
            <a:r>
              <a:rPr sz="1100" b="1" dirty="0">
                <a:latin typeface="Tahoma"/>
                <a:cs typeface="Tahoma"/>
              </a:rPr>
              <a:t>53,2%</a:t>
            </a:r>
            <a:r>
              <a:rPr sz="1100" b="1" spc="114" dirty="0">
                <a:latin typeface="Tahoma"/>
                <a:cs typeface="Tahoma"/>
              </a:rPr>
              <a:t>  </a:t>
            </a:r>
            <a:r>
              <a:rPr sz="1100" dirty="0">
                <a:latin typeface="Verdana"/>
                <a:cs typeface="Verdana"/>
              </a:rPr>
              <a:t>passant</a:t>
            </a:r>
            <a:r>
              <a:rPr sz="1100" spc="49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48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107</a:t>
            </a:r>
            <a:r>
              <a:rPr sz="1100" spc="47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à</a:t>
            </a:r>
            <a:r>
              <a:rPr sz="1100" spc="480" dirty="0">
                <a:latin typeface="Verdana"/>
                <a:cs typeface="Verdana"/>
              </a:rPr>
              <a:t> </a:t>
            </a:r>
            <a:r>
              <a:rPr sz="1100" spc="-25" dirty="0">
                <a:latin typeface="Verdana"/>
                <a:cs typeface="Verdana"/>
              </a:rPr>
              <a:t>164 </a:t>
            </a:r>
            <a:r>
              <a:rPr sz="1100" spc="-10" dirty="0">
                <a:latin typeface="Verdana"/>
                <a:cs typeface="Verdana"/>
              </a:rPr>
              <a:t>ruptures.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612385" y="7332953"/>
            <a:ext cx="1658620" cy="385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7300"/>
              </a:lnSpc>
              <a:spcBef>
                <a:spcPts val="95"/>
              </a:spcBef>
              <a:tabLst>
                <a:tab pos="684530" algn="l"/>
                <a:tab pos="1334135" algn="l"/>
              </a:tabLst>
            </a:pPr>
            <a:r>
              <a:rPr sz="1100" spc="-20" dirty="0">
                <a:latin typeface="Verdana"/>
                <a:cs typeface="Verdana"/>
              </a:rPr>
              <a:t>Plus</a:t>
            </a:r>
            <a:r>
              <a:rPr sz="1100" dirty="0">
                <a:latin typeface="Verdana"/>
                <a:cs typeface="Verdana"/>
              </a:rPr>
              <a:t>	</a:t>
            </a:r>
            <a:r>
              <a:rPr sz="1100" spc="-10" dirty="0">
                <a:latin typeface="Verdana"/>
                <a:cs typeface="Verdana"/>
              </a:rPr>
              <a:t>alarmant, conventionnelles</a:t>
            </a:r>
            <a:r>
              <a:rPr sz="1100" dirty="0">
                <a:latin typeface="Verdana"/>
                <a:cs typeface="Verdana"/>
              </a:rPr>
              <a:t>	</a:t>
            </a:r>
            <a:r>
              <a:rPr sz="1100" spc="-35" dirty="0">
                <a:latin typeface="Verdana"/>
                <a:cs typeface="Verdana"/>
              </a:rPr>
              <a:t>pour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6322567" y="7332953"/>
            <a:ext cx="1184910" cy="385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3030" marR="5080" indent="-100965">
              <a:lnSpc>
                <a:spcPct val="107300"/>
              </a:lnSpc>
              <a:spcBef>
                <a:spcPts val="95"/>
              </a:spcBef>
              <a:tabLst>
                <a:tab pos="478790" algn="l"/>
                <a:tab pos="586740" algn="l"/>
              </a:tabLst>
            </a:pPr>
            <a:r>
              <a:rPr sz="1100" spc="-25" dirty="0">
                <a:latin typeface="Verdana"/>
                <a:cs typeface="Verdana"/>
              </a:rPr>
              <a:t>les</a:t>
            </a:r>
            <a:r>
              <a:rPr sz="1100" dirty="0">
                <a:latin typeface="Verdana"/>
                <a:cs typeface="Verdana"/>
              </a:rPr>
              <a:t>		</a:t>
            </a:r>
            <a:r>
              <a:rPr sz="1100" spc="-25" dirty="0">
                <a:latin typeface="Verdana"/>
                <a:cs typeface="Verdana"/>
              </a:rPr>
              <a:t>ruptures les</a:t>
            </a:r>
            <a:r>
              <a:rPr sz="1100" dirty="0">
                <a:latin typeface="Verdana"/>
                <a:cs typeface="Verdana"/>
              </a:rPr>
              <a:t>	</a:t>
            </a:r>
            <a:r>
              <a:rPr sz="1100" spc="-10" dirty="0">
                <a:latin typeface="Verdana"/>
                <a:cs typeface="Verdana"/>
              </a:rPr>
              <a:t>productifs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612385" y="7694142"/>
            <a:ext cx="2895600" cy="74168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7000"/>
              </a:lnSpc>
              <a:spcBef>
                <a:spcPts val="90"/>
              </a:spcBef>
            </a:pPr>
            <a:r>
              <a:rPr sz="1100" dirty="0">
                <a:latin typeface="Verdana"/>
                <a:cs typeface="Verdana"/>
              </a:rPr>
              <a:t>subissant</a:t>
            </a:r>
            <a:r>
              <a:rPr sz="1100" spc="32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une</a:t>
            </a:r>
            <a:r>
              <a:rPr sz="1100" spc="33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progression</a:t>
            </a:r>
            <a:r>
              <a:rPr sz="1100" spc="33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320" dirty="0">
                <a:latin typeface="Verdana"/>
                <a:cs typeface="Verdana"/>
              </a:rPr>
              <a:t> </a:t>
            </a:r>
            <a:r>
              <a:rPr sz="1100" b="1" spc="-10" dirty="0">
                <a:latin typeface="Tahoma"/>
                <a:cs typeface="Tahoma"/>
              </a:rPr>
              <a:t>+77,2% </a:t>
            </a:r>
            <a:r>
              <a:rPr sz="1100" dirty="0">
                <a:latin typeface="Verdana"/>
                <a:cs typeface="Verdana"/>
              </a:rPr>
              <a:t>passant</a:t>
            </a:r>
            <a:r>
              <a:rPr sz="1100" spc="9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9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79</a:t>
            </a:r>
            <a:r>
              <a:rPr sz="1100" spc="9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à</a:t>
            </a:r>
            <a:r>
              <a:rPr sz="1100" spc="8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140</a:t>
            </a:r>
            <a:r>
              <a:rPr sz="1100" spc="8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soit</a:t>
            </a:r>
            <a:r>
              <a:rPr sz="1100" spc="9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+</a:t>
            </a:r>
            <a:r>
              <a:rPr sz="1100" spc="9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61</a:t>
            </a:r>
            <a:r>
              <a:rPr sz="1100" spc="85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ruptures </a:t>
            </a:r>
            <a:r>
              <a:rPr sz="1100" dirty="0">
                <a:latin typeface="Verdana"/>
                <a:cs typeface="Verdana"/>
              </a:rPr>
              <a:t>conventionnelles</a:t>
            </a:r>
            <a:r>
              <a:rPr sz="1100" spc="10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sur</a:t>
            </a:r>
            <a:r>
              <a:rPr sz="1100" spc="9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la</a:t>
            </a:r>
            <a:r>
              <a:rPr sz="1100" spc="10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seule</a:t>
            </a:r>
            <a:r>
              <a:rPr sz="1100" spc="90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population des</a:t>
            </a:r>
            <a:r>
              <a:rPr sz="1100" spc="-30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productifs</a:t>
            </a:r>
            <a:r>
              <a:rPr sz="1100" spc="-155" dirty="0">
                <a:latin typeface="Verdana"/>
                <a:cs typeface="Verdana"/>
              </a:rPr>
              <a:t> </a:t>
            </a:r>
            <a:r>
              <a:rPr sz="1100" spc="-50" dirty="0">
                <a:latin typeface="Verdana"/>
                <a:cs typeface="Verdana"/>
              </a:rPr>
              <a:t>!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4612385" y="8511006"/>
            <a:ext cx="2896235" cy="7435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7300"/>
              </a:lnSpc>
              <a:spcBef>
                <a:spcPts val="95"/>
              </a:spcBef>
            </a:pPr>
            <a:r>
              <a:rPr sz="1100" dirty="0">
                <a:latin typeface="Verdana"/>
                <a:cs typeface="Verdana"/>
              </a:rPr>
              <a:t>Alors</a:t>
            </a:r>
            <a:r>
              <a:rPr sz="1100" spc="10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que</a:t>
            </a:r>
            <a:r>
              <a:rPr sz="1100" spc="10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sur</a:t>
            </a:r>
            <a:r>
              <a:rPr sz="1100" spc="10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la</a:t>
            </a:r>
            <a:r>
              <a:rPr sz="1100" spc="9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même</a:t>
            </a:r>
            <a:r>
              <a:rPr sz="1100" spc="10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période,</a:t>
            </a:r>
            <a:r>
              <a:rPr sz="1100" spc="10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elle</a:t>
            </a:r>
            <a:r>
              <a:rPr sz="1100" spc="105" dirty="0">
                <a:latin typeface="Verdana"/>
                <a:cs typeface="Verdana"/>
              </a:rPr>
              <a:t> </a:t>
            </a:r>
            <a:r>
              <a:rPr sz="1100" spc="-25" dirty="0">
                <a:latin typeface="Verdana"/>
                <a:cs typeface="Verdana"/>
              </a:rPr>
              <a:t>est </a:t>
            </a:r>
            <a:r>
              <a:rPr sz="1100" dirty="0">
                <a:latin typeface="Verdana"/>
                <a:cs typeface="Verdana"/>
              </a:rPr>
              <a:t>en</a:t>
            </a:r>
            <a:r>
              <a:rPr sz="1100" spc="10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régression</a:t>
            </a:r>
            <a:r>
              <a:rPr sz="1100" spc="1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sur</a:t>
            </a:r>
            <a:r>
              <a:rPr sz="1100" spc="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la</a:t>
            </a:r>
            <a:r>
              <a:rPr sz="1100" spc="1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population</a:t>
            </a:r>
            <a:r>
              <a:rPr sz="1100" spc="5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structure </a:t>
            </a:r>
            <a:r>
              <a:rPr sz="1100" dirty="0">
                <a:latin typeface="Verdana"/>
                <a:cs typeface="Verdana"/>
              </a:rPr>
              <a:t>qui</a:t>
            </a:r>
            <a:r>
              <a:rPr sz="1100" spc="34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passe</a:t>
            </a:r>
            <a:r>
              <a:rPr sz="1100" spc="34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34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28</a:t>
            </a:r>
            <a:r>
              <a:rPr sz="1100" spc="35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à</a:t>
            </a:r>
            <a:r>
              <a:rPr sz="1100" spc="34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24</a:t>
            </a:r>
            <a:r>
              <a:rPr sz="1100" spc="35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ruptures</a:t>
            </a:r>
            <a:r>
              <a:rPr sz="1100" spc="35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soit</a:t>
            </a:r>
            <a:r>
              <a:rPr sz="1100" spc="345" dirty="0">
                <a:latin typeface="Verdana"/>
                <a:cs typeface="Verdana"/>
              </a:rPr>
              <a:t> </a:t>
            </a:r>
            <a:r>
              <a:rPr sz="1100" spc="-130" dirty="0">
                <a:latin typeface="Verdana"/>
                <a:cs typeface="Verdana"/>
              </a:rPr>
              <a:t>:</a:t>
            </a:r>
            <a:endParaRPr sz="1100">
              <a:latin typeface="Verdana"/>
              <a:cs typeface="Verdana"/>
            </a:endParaRPr>
          </a:p>
          <a:p>
            <a:pPr marL="12700" algn="just">
              <a:lnSpc>
                <a:spcPct val="100000"/>
              </a:lnSpc>
              <a:spcBef>
                <a:spcPts val="90"/>
              </a:spcBef>
            </a:pPr>
            <a:r>
              <a:rPr sz="1100" b="1" spc="50" dirty="0">
                <a:latin typeface="Tahoma"/>
                <a:cs typeface="Tahoma"/>
              </a:rPr>
              <a:t>-</a:t>
            </a:r>
            <a:r>
              <a:rPr sz="1100" b="1" spc="165" dirty="0">
                <a:latin typeface="Tahoma"/>
                <a:cs typeface="Tahoma"/>
              </a:rPr>
              <a:t> </a:t>
            </a:r>
            <a:r>
              <a:rPr sz="1100" b="1" dirty="0">
                <a:latin typeface="Tahoma"/>
                <a:cs typeface="Tahoma"/>
              </a:rPr>
              <a:t>14,2%</a:t>
            </a:r>
            <a:r>
              <a:rPr sz="1100" b="1" spc="-40" dirty="0">
                <a:latin typeface="Tahoma"/>
                <a:cs typeface="Tahoma"/>
              </a:rPr>
              <a:t> </a:t>
            </a:r>
            <a:r>
              <a:rPr sz="1100" spc="-50" dirty="0">
                <a:latin typeface="Verdana"/>
                <a:cs typeface="Verdana"/>
              </a:rPr>
              <a:t>!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612385" y="9342831"/>
            <a:ext cx="289496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16890" algn="l"/>
                <a:tab pos="1614170" algn="l"/>
                <a:tab pos="1915795" algn="l"/>
                <a:tab pos="2652395" algn="l"/>
              </a:tabLst>
            </a:pPr>
            <a:r>
              <a:rPr sz="1100" spc="-20" dirty="0">
                <a:latin typeface="Verdana"/>
                <a:cs typeface="Verdana"/>
              </a:rPr>
              <a:t>Cette</a:t>
            </a:r>
            <a:r>
              <a:rPr sz="1100" dirty="0">
                <a:latin typeface="Verdana"/>
                <a:cs typeface="Verdana"/>
              </a:rPr>
              <a:t>	</a:t>
            </a:r>
            <a:r>
              <a:rPr sz="1100" spc="-10" dirty="0">
                <a:latin typeface="Verdana"/>
                <a:cs typeface="Verdana"/>
              </a:rPr>
              <a:t>augmentation</a:t>
            </a:r>
            <a:r>
              <a:rPr sz="1100" dirty="0">
                <a:latin typeface="Verdana"/>
                <a:cs typeface="Verdana"/>
              </a:rPr>
              <a:t>	</a:t>
            </a:r>
            <a:r>
              <a:rPr sz="1100" spc="-35" dirty="0">
                <a:latin typeface="Verdana"/>
                <a:cs typeface="Verdana"/>
              </a:rPr>
              <a:t>de</a:t>
            </a:r>
            <a:r>
              <a:rPr sz="1100" dirty="0">
                <a:latin typeface="Verdana"/>
                <a:cs typeface="Verdana"/>
              </a:rPr>
              <a:t>	</a:t>
            </a:r>
            <a:r>
              <a:rPr sz="1100" b="1" spc="-10" dirty="0">
                <a:latin typeface="Tahoma"/>
                <a:cs typeface="Tahoma"/>
              </a:rPr>
              <a:t>+53,2%</a:t>
            </a:r>
            <a:r>
              <a:rPr sz="1100" b="1" dirty="0">
                <a:latin typeface="Tahoma"/>
                <a:cs typeface="Tahoma"/>
              </a:rPr>
              <a:t>	</a:t>
            </a:r>
            <a:r>
              <a:rPr sz="1100" spc="-25" dirty="0">
                <a:latin typeface="Verdana"/>
                <a:cs typeface="Verdana"/>
              </a:rPr>
              <a:t>des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612385" y="9509556"/>
            <a:ext cx="2895600" cy="7448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7300"/>
              </a:lnSpc>
              <a:spcBef>
                <a:spcPts val="95"/>
              </a:spcBef>
            </a:pPr>
            <a:r>
              <a:rPr sz="1100" dirty="0">
                <a:latin typeface="Verdana"/>
                <a:cs typeface="Verdana"/>
              </a:rPr>
              <a:t>ruptures</a:t>
            </a:r>
            <a:r>
              <a:rPr sz="1100" spc="335" dirty="0">
                <a:latin typeface="Verdana"/>
                <a:cs typeface="Verdana"/>
              </a:rPr>
              <a:t>  </a:t>
            </a:r>
            <a:r>
              <a:rPr sz="1100" dirty="0">
                <a:latin typeface="Verdana"/>
                <a:cs typeface="Verdana"/>
              </a:rPr>
              <a:t>conventionnelles,</a:t>
            </a:r>
            <a:r>
              <a:rPr sz="1100" spc="340" dirty="0">
                <a:latin typeface="Verdana"/>
                <a:cs typeface="Verdana"/>
              </a:rPr>
              <a:t>  </a:t>
            </a:r>
            <a:r>
              <a:rPr sz="1100" dirty="0">
                <a:latin typeface="Verdana"/>
                <a:cs typeface="Verdana"/>
              </a:rPr>
              <a:t>ne</a:t>
            </a:r>
            <a:r>
              <a:rPr sz="1100" spc="335" dirty="0">
                <a:latin typeface="Verdana"/>
                <a:cs typeface="Verdana"/>
              </a:rPr>
              <a:t>  </a:t>
            </a:r>
            <a:r>
              <a:rPr sz="1100" spc="-20" dirty="0">
                <a:latin typeface="Verdana"/>
                <a:cs typeface="Verdana"/>
              </a:rPr>
              <a:t>peut </a:t>
            </a:r>
            <a:r>
              <a:rPr sz="1100" dirty="0">
                <a:latin typeface="Verdana"/>
                <a:cs typeface="Verdana"/>
              </a:rPr>
              <a:t>s’expliquer</a:t>
            </a:r>
            <a:r>
              <a:rPr sz="1100" spc="7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comme</a:t>
            </a:r>
            <a:r>
              <a:rPr sz="1100" spc="7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l’indique</a:t>
            </a:r>
            <a:r>
              <a:rPr sz="1100" spc="7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la</a:t>
            </a:r>
            <a:r>
              <a:rPr sz="1100" spc="75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direction, </a:t>
            </a:r>
            <a:r>
              <a:rPr sz="1100" dirty="0">
                <a:latin typeface="Verdana"/>
                <a:cs typeface="Verdana"/>
              </a:rPr>
              <a:t>par</a:t>
            </a:r>
            <a:r>
              <a:rPr sz="1100" spc="-3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la</a:t>
            </a:r>
            <a:r>
              <a:rPr sz="1100" spc="-35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baisse</a:t>
            </a:r>
            <a:r>
              <a:rPr sz="1100" spc="-45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des</a:t>
            </a:r>
            <a:r>
              <a:rPr sz="1100" spc="-35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démissions</a:t>
            </a:r>
            <a:r>
              <a:rPr sz="1100" spc="-45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qui,</a:t>
            </a:r>
            <a:r>
              <a:rPr sz="1100" spc="-35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elle,</a:t>
            </a:r>
            <a:r>
              <a:rPr sz="1100" spc="-35" dirty="0">
                <a:latin typeface="Verdana"/>
                <a:cs typeface="Verdana"/>
              </a:rPr>
              <a:t> </a:t>
            </a:r>
            <a:r>
              <a:rPr sz="1100" spc="-25" dirty="0">
                <a:latin typeface="Verdana"/>
                <a:cs typeface="Verdana"/>
              </a:rPr>
              <a:t>est </a:t>
            </a:r>
            <a:r>
              <a:rPr sz="1100" dirty="0">
                <a:latin typeface="Verdana"/>
                <a:cs typeface="Verdana"/>
              </a:rPr>
              <a:t>de</a:t>
            </a:r>
            <a:r>
              <a:rPr sz="1100" spc="-15" dirty="0">
                <a:latin typeface="Verdana"/>
                <a:cs typeface="Verdana"/>
              </a:rPr>
              <a:t> </a:t>
            </a:r>
            <a:r>
              <a:rPr sz="1100" b="1" dirty="0">
                <a:latin typeface="Tahoma"/>
                <a:cs typeface="Tahoma"/>
              </a:rPr>
              <a:t>-24,7%</a:t>
            </a:r>
            <a:r>
              <a:rPr sz="1100" b="1" spc="45" dirty="0">
                <a:latin typeface="Tahoma"/>
                <a:cs typeface="Tahoma"/>
              </a:rPr>
              <a:t> </a:t>
            </a:r>
            <a:r>
              <a:rPr sz="1100" dirty="0">
                <a:latin typeface="Verdana"/>
                <a:cs typeface="Verdana"/>
              </a:rPr>
              <a:t>sur</a:t>
            </a:r>
            <a:r>
              <a:rPr sz="1100" spc="-20" dirty="0">
                <a:latin typeface="Verdana"/>
                <a:cs typeface="Verdana"/>
              </a:rPr>
              <a:t> </a:t>
            </a:r>
            <a:r>
              <a:rPr sz="1100" dirty="0">
                <a:latin typeface="Verdana"/>
                <a:cs typeface="Verdana"/>
              </a:rPr>
              <a:t>la</a:t>
            </a:r>
            <a:r>
              <a:rPr sz="1100" spc="-15" dirty="0">
                <a:latin typeface="Verdana"/>
                <a:cs typeface="Verdana"/>
              </a:rPr>
              <a:t> </a:t>
            </a:r>
            <a:r>
              <a:rPr sz="1100" spc="-45" dirty="0">
                <a:latin typeface="Verdana"/>
                <a:cs typeface="Verdana"/>
              </a:rPr>
              <a:t>même</a:t>
            </a:r>
            <a:r>
              <a:rPr sz="1100" spc="-35" dirty="0">
                <a:latin typeface="Verdana"/>
                <a:cs typeface="Verdana"/>
              </a:rPr>
              <a:t> </a:t>
            </a:r>
            <a:r>
              <a:rPr sz="1100" spc="-10" dirty="0">
                <a:latin typeface="Verdana"/>
                <a:cs typeface="Verdana"/>
              </a:rPr>
              <a:t>période</a:t>
            </a:r>
            <a:r>
              <a:rPr sz="1100" spc="15" dirty="0">
                <a:latin typeface="Verdana"/>
                <a:cs typeface="Verdana"/>
              </a:rPr>
              <a:t> </a:t>
            </a:r>
            <a:r>
              <a:rPr sz="1100" spc="-25" dirty="0">
                <a:latin typeface="Verdana"/>
                <a:cs typeface="Verdana"/>
              </a:rPr>
              <a:t>….</a:t>
            </a:r>
            <a:endParaRPr sz="1100">
              <a:latin typeface="Verdana"/>
              <a:cs typeface="Verdan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665726" y="10331297"/>
            <a:ext cx="2841625" cy="3670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046480">
              <a:lnSpc>
                <a:spcPct val="106700"/>
              </a:lnSpc>
              <a:spcBef>
                <a:spcPts val="95"/>
              </a:spcBef>
            </a:pPr>
            <a:r>
              <a:rPr sz="1050" b="1" i="1" spc="-20" dirty="0">
                <a:latin typeface="Verdana"/>
                <a:cs typeface="Verdana"/>
              </a:rPr>
              <a:t>Lisez</a:t>
            </a:r>
            <a:r>
              <a:rPr sz="1050" b="1" i="1" spc="-50" dirty="0">
                <a:latin typeface="Verdana"/>
                <a:cs typeface="Verdana"/>
              </a:rPr>
              <a:t> </a:t>
            </a:r>
            <a:r>
              <a:rPr sz="1050" b="1" i="1" dirty="0">
                <a:latin typeface="Verdana"/>
                <a:cs typeface="Verdana"/>
              </a:rPr>
              <a:t>la</a:t>
            </a:r>
            <a:r>
              <a:rPr sz="1050" b="1" i="1" spc="-65" dirty="0">
                <a:latin typeface="Verdana"/>
                <a:cs typeface="Verdana"/>
              </a:rPr>
              <a:t> </a:t>
            </a:r>
            <a:r>
              <a:rPr sz="1050" b="1" i="1" dirty="0">
                <a:latin typeface="Verdana"/>
                <a:cs typeface="Verdana"/>
              </a:rPr>
              <a:t>suite</a:t>
            </a:r>
            <a:r>
              <a:rPr sz="1050" b="1" i="1" spc="-55" dirty="0">
                <a:latin typeface="Verdana"/>
                <a:cs typeface="Verdana"/>
              </a:rPr>
              <a:t> </a:t>
            </a:r>
            <a:r>
              <a:rPr sz="1050" b="1" i="1" spc="-20" dirty="0">
                <a:latin typeface="Verdana"/>
                <a:cs typeface="Verdana"/>
              </a:rPr>
              <a:t>dans</a:t>
            </a:r>
            <a:r>
              <a:rPr sz="1050" b="1" i="1" spc="-60" dirty="0">
                <a:latin typeface="Verdana"/>
                <a:cs typeface="Verdana"/>
              </a:rPr>
              <a:t> </a:t>
            </a:r>
            <a:r>
              <a:rPr sz="1050" b="1" i="1" spc="-25" dirty="0">
                <a:latin typeface="Verdana"/>
                <a:cs typeface="Verdana"/>
              </a:rPr>
              <a:t>notre </a:t>
            </a:r>
            <a:r>
              <a:rPr sz="1050" b="1" i="1" spc="-35" dirty="0">
                <a:latin typeface="Verdana"/>
                <a:cs typeface="Verdana"/>
              </a:rPr>
              <a:t>communication</a:t>
            </a:r>
            <a:r>
              <a:rPr sz="1050" b="1" i="1" spc="-40" dirty="0">
                <a:latin typeface="Verdana"/>
                <a:cs typeface="Verdana"/>
              </a:rPr>
              <a:t> syndicale</a:t>
            </a:r>
            <a:r>
              <a:rPr sz="1050" b="1" i="1" spc="-35" dirty="0">
                <a:latin typeface="Verdana"/>
                <a:cs typeface="Verdana"/>
              </a:rPr>
              <a:t> </a:t>
            </a:r>
            <a:r>
              <a:rPr sz="1050" b="1" i="1" spc="-20" dirty="0">
                <a:latin typeface="Verdana"/>
                <a:cs typeface="Verdana"/>
              </a:rPr>
              <a:t>S3</a:t>
            </a:r>
            <a:r>
              <a:rPr sz="1050" b="1" i="1" spc="-20" dirty="0">
                <a:solidFill>
                  <a:srgbClr val="4471C4"/>
                </a:solidFill>
                <a:latin typeface="Verdana"/>
                <a:cs typeface="Verdana"/>
              </a:rPr>
              <a:t>i</a:t>
            </a:r>
            <a:r>
              <a:rPr sz="1050" b="1" i="1" spc="-15" dirty="0">
                <a:solidFill>
                  <a:srgbClr val="4471C4"/>
                </a:solidFill>
                <a:latin typeface="Verdana"/>
                <a:cs typeface="Verdana"/>
              </a:rPr>
              <a:t> </a:t>
            </a:r>
            <a:r>
              <a:rPr sz="1050" b="1" i="1" spc="-30" dirty="0">
                <a:latin typeface="Verdana"/>
                <a:cs typeface="Verdana"/>
              </a:rPr>
              <a:t>d’Octobre</a:t>
            </a:r>
            <a:endParaRPr sz="1050">
              <a:latin typeface="Verdana"/>
              <a:cs typeface="Verdana"/>
            </a:endParaRPr>
          </a:p>
        </p:txBody>
      </p:sp>
      <p:pic>
        <p:nvPicPr>
          <p:cNvPr id="48" name="Image 47">
            <a:extLst>
              <a:ext uri="{FF2B5EF4-FFF2-40B4-BE49-F238E27FC236}">
                <a16:creationId xmlns:a16="http://schemas.microsoft.com/office/drawing/2014/main" id="{56544BAD-7D5A-2B0C-1CBC-49B6D6C4FC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551" y="10046"/>
            <a:ext cx="1042476" cy="10264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7bd1f144-26ac-4410-8fdb-05c7de218e82}" enabled="1" method="Standard" siteId="{8b87af7d-8647-4dc7-8df4-5f69a2011bb5}" contentBits="3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877</Words>
  <Application>Microsoft Office PowerPoint</Application>
  <PresentationFormat>Personnalisé</PresentationFormat>
  <Paragraphs>58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Calibri</vt:lpstr>
      <vt:lpstr>Tahoma</vt:lpstr>
      <vt:lpstr>Times New Roman</vt:lpstr>
      <vt:lpstr>Verdana</vt:lpstr>
      <vt:lpstr>Office Theme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des élus S3I au CSE SSG</dc:title>
  <dc:subject>Informations des élus au CSE I2S</dc:subject>
  <dc:creator>contact@s3i.fr</dc:creator>
  <cp:keywords>Octobre 2024</cp:keywords>
  <cp:lastModifiedBy>PERNAUD Sylvain</cp:lastModifiedBy>
  <cp:revision>1</cp:revision>
  <dcterms:created xsi:type="dcterms:W3CDTF">2025-09-09T09:34:50Z</dcterms:created>
  <dcterms:modified xsi:type="dcterms:W3CDTF">2025-09-09T09:36:20Z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2024-10-08T00:00:00Z</vt:filetime>
  </property>
  <property fmtid="{D5CDD505-2E9C-101B-9397-08002B2CF9AE}" pid="3" name="Creator">
    <vt:lpwstr>Microsoft® PowerPoint® pour Microsoft 365</vt:lpwstr>
  </property>
  <property fmtid="{D5CDD505-2E9C-101B-9397-08002B2CF9AE}" pid="4" name="LastSaved">
    <vt:filetime>2025-09-09T00:00:00Z</vt:filetime>
  </property>
  <property fmtid="{D5CDD505-2E9C-101B-9397-08002B2CF9AE}" pid="5" name="Producer">
    <vt:lpwstr>Microsoft® PowerPoint® pour Microsoft 365</vt:lpwstr>
  </property>
  <property fmtid="{D5CDD505-2E9C-101B-9397-08002B2CF9AE}" pid="6" name="ClassificationContentMarkingFooterLocations">
    <vt:lpwstr>Office Theme:8</vt:lpwstr>
  </property>
  <property fmtid="{D5CDD505-2E9C-101B-9397-08002B2CF9AE}" pid="7" name="ClassificationContentMarkingFooterText">
    <vt:lpwstr>C2 – Usage restreint </vt:lpwstr>
  </property>
</Properties>
</file>