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4"/>
  </p:sldMasterIdLst>
  <p:notesMasterIdLst>
    <p:notesMasterId r:id="rId10"/>
  </p:notesMasterIdLst>
  <p:sldIdLst>
    <p:sldId id="264" r:id="rId5"/>
    <p:sldId id="263" r:id="rId6"/>
    <p:sldId id="260" r:id="rId7"/>
    <p:sldId id="259" r:id="rId8"/>
    <p:sldId id="261" r:id="rId9"/>
  </p:sldIdLst>
  <p:sldSz cx="6858000" cy="12192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p15:clr>
            <a:srgbClr val="A4A3A4"/>
          </p15:clr>
        </p15:guide>
        <p15:guide id="2" pos="21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2BC"/>
    <a:srgbClr val="FFFF99"/>
    <a:srgbClr val="003399"/>
    <a:srgbClr val="FF5050"/>
    <a:srgbClr val="FF66CC"/>
    <a:srgbClr val="FF66FF"/>
    <a:srgbClr val="F711B0"/>
    <a:srgbClr val="CC00CC"/>
    <a:srgbClr val="00FF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96" autoAdjust="0"/>
  </p:normalViewPr>
  <p:slideViewPr>
    <p:cSldViewPr snapToGrid="0">
      <p:cViewPr>
        <p:scale>
          <a:sx n="75" d="100"/>
          <a:sy n="75" d="100"/>
        </p:scale>
        <p:origin x="1584" y="-2268"/>
      </p:cViewPr>
      <p:guideLst>
        <p:guide orient="horz" pos="3840"/>
        <p:guide pos="21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30T12:24:38.650"/>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40,'50'0,"81"-11,-130 10,77-11,103-3,86 16,-246-1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7F506E6-E713-413C-BEE3-07C7D1EC8692}" type="datetimeFigureOut">
              <a:rPr lang="fr-FR" smtClean="0"/>
              <a:t>30/08/2023</a:t>
            </a:fld>
            <a:endParaRPr lang="fr-FR"/>
          </a:p>
        </p:txBody>
      </p:sp>
      <p:sp>
        <p:nvSpPr>
          <p:cNvPr id="4" name="Espace réservé de l'image des diapositives 3"/>
          <p:cNvSpPr>
            <a:spLocks noGrp="1" noRot="1" noChangeAspect="1"/>
          </p:cNvSpPr>
          <p:nvPr>
            <p:ph type="sldImg" idx="2"/>
          </p:nvPr>
        </p:nvSpPr>
        <p:spPr>
          <a:xfrm>
            <a:off x="2457450" y="1241425"/>
            <a:ext cx="188277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A5D12DA-0355-4F0F-B8ED-455C71568F27}"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A5D12DA-0355-4F0F-B8ED-455C71568F27}" type="slidenum">
              <a:rPr lang="fr-FR" smtClean="0"/>
              <a:t>1</a:t>
            </a:fld>
            <a:endParaRPr lang="fr-FR"/>
          </a:p>
        </p:txBody>
      </p:sp>
    </p:spTree>
    <p:extLst>
      <p:ext uri="{BB962C8B-B14F-4D97-AF65-F5344CB8AC3E}">
        <p14:creationId xmlns:p14="http://schemas.microsoft.com/office/powerpoint/2010/main" val="37483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hasCustomPrompt="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478879D-D9FD-4BB0-A565-3E8A259971CA}" type="datetime1">
              <a:rPr lang="fr-FR" smtClean="0"/>
              <a:t>30/08/2023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3FC80B-1037-4FF8-A93F-6A2538FC84DD}"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hasCustomPrompt="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B2C9AC-E952-4D70-9D72-E175DA6B1B17}" type="datetime1">
              <a:rPr lang="fr-FR" smtClean="0"/>
              <a:t>30/08/2023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3FC80B-1037-4FF8-A93F-6A2538FC84DD}"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hasCustomPrompt="1"/>
          </p:nvPr>
        </p:nvSpPr>
        <p:spPr>
          <a:xfrm>
            <a:off x="471487" y="649111"/>
            <a:ext cx="4350544" cy="1033215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99F1A13-BD0F-4DB6-B47C-0F2B4E258D91}" type="datetime1">
              <a:rPr lang="fr-FR" smtClean="0"/>
              <a:t>30/08/2023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3FC80B-1037-4FF8-A93F-6A2538FC84DD}"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hasCustomPrompt="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BDBC218-40F3-45DA-8DC9-FFEFDFD1E3BC}" type="datetime1">
              <a:rPr lang="fr-FR" smtClean="0"/>
              <a:t>30/08/2023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3FC80B-1037-4FF8-A93F-6A2538FC84DD}"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hasCustomPrompt="1"/>
          </p:nvPr>
        </p:nvSpPr>
        <p:spPr>
          <a:xfrm>
            <a:off x="467916" y="8159046"/>
            <a:ext cx="5915025" cy="266699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34B947D-0EAB-4B5B-9EF3-6D300C46917E}" type="datetime1">
              <a:rPr lang="fr-FR" smtClean="0"/>
              <a:t>30/08/2023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43FC80B-1037-4FF8-A93F-6A2538FC84DD}"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hasCustomPrompt="1"/>
          </p:nvPr>
        </p:nvSpPr>
        <p:spPr>
          <a:xfrm>
            <a:off x="471488"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hasCustomPrompt="1"/>
          </p:nvPr>
        </p:nvSpPr>
        <p:spPr>
          <a:xfrm>
            <a:off x="3471863" y="3245556"/>
            <a:ext cx="2914650" cy="7735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EDCA63D-0F5B-4C4A-9352-BB45826077D7}" type="datetime1">
              <a:rPr lang="fr-FR" smtClean="0"/>
              <a:t>30/08/2023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3FC80B-1037-4FF8-A93F-6A2538FC84DD}"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hasCustomPrompt="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4" name="Espace réservé du contenu 3"/>
          <p:cNvSpPr>
            <a:spLocks noGrp="1"/>
          </p:cNvSpPr>
          <p:nvPr>
            <p:ph sz="half" idx="2" hasCustomPrompt="1"/>
          </p:nvPr>
        </p:nvSpPr>
        <p:spPr>
          <a:xfrm>
            <a:off x="472381" y="4453467"/>
            <a:ext cx="2901255"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hasCustomPrompt="1"/>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Cliquez pour modifier les styles du texte du masque</a:t>
            </a:r>
          </a:p>
        </p:txBody>
      </p:sp>
      <p:sp>
        <p:nvSpPr>
          <p:cNvPr id="6" name="Espace réservé du contenu 5"/>
          <p:cNvSpPr>
            <a:spLocks noGrp="1"/>
          </p:cNvSpPr>
          <p:nvPr>
            <p:ph sz="quarter" idx="4" hasCustomPrompt="1"/>
          </p:nvPr>
        </p:nvSpPr>
        <p:spPr>
          <a:xfrm>
            <a:off x="3471863" y="4453467"/>
            <a:ext cx="2915543" cy="655037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CC2495D-2789-4F49-8444-30016CA36A7C}" type="datetime1">
              <a:rPr lang="fr-FR" smtClean="0"/>
              <a:t>30/08/2023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43FC80B-1037-4FF8-A93F-6A2538FC84DD}"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328CA4C-AD4B-4082-8CB4-0F42E2BC4AFC}" type="datetime1">
              <a:rPr lang="fr-FR" smtClean="0"/>
              <a:t>30/08/2023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43FC80B-1037-4FF8-A93F-6A2538FC84DD}"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DD6917-3B78-44C5-B020-54FB111D4881}" type="datetime1">
              <a:rPr lang="fr-FR" smtClean="0"/>
              <a:t>30/08/2023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43FC80B-1037-4FF8-A93F-6A2538FC84DD}"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hasCustomPrompt="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hasCustomPrompt="1"/>
          </p:nvPr>
        </p:nvSpPr>
        <p:spPr>
          <a:xfrm>
            <a:off x="472381" y="3657600"/>
            <a:ext cx="2211883" cy="6776156"/>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AB7601C-B69E-4FC7-8B9F-74533EB18401}" type="datetime1">
              <a:rPr lang="fr-FR" smtClean="0"/>
              <a:t>30/08/2023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3FC80B-1037-4FF8-A93F-6A2538FC84DD}"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hasCustomPrompt="1"/>
          </p:nvPr>
        </p:nvSpPr>
        <p:spPr>
          <a:xfrm>
            <a:off x="472381" y="3657600"/>
            <a:ext cx="2211883" cy="6776156"/>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6D005F3-7FE2-41A5-93D7-8B10AF66EBBF}" type="datetime1">
              <a:rPr lang="fr-FR" smtClean="0"/>
              <a:t>30/08/2023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43FC80B-1037-4FF8-A93F-6A2538FC84DD}"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75000"/>
                  </a:schemeClr>
                </a:solidFill>
              </a:defRPr>
            </a:lvl1pPr>
          </a:lstStyle>
          <a:p>
            <a:fld id="{39BC605A-5DDD-49AA-8327-1EEE91CAF106}" type="datetime1">
              <a:rPr lang="fr-FR" smtClean="0"/>
              <a:t>30/08/2023</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75000"/>
                  </a:schemeClr>
                </a:solidFill>
              </a:defRPr>
            </a:lvl1pPr>
          </a:lstStyle>
          <a:p>
            <a:fld id="{243FC80B-1037-4FF8-A93F-6A2538FC84DD}"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905" algn="l" defTabSz="514350" rtl="0" eaLnBrk="1" latinLnBrk="0" hangingPunct="1">
        <a:lnSpc>
          <a:spcPct val="90000"/>
        </a:lnSpc>
        <a:spcBef>
          <a:spcPts val="565"/>
        </a:spcBef>
        <a:buFont typeface="Arial" panose="020B0604020202020204" pitchFamily="34" charset="0"/>
        <a:buChar char="•"/>
        <a:defRPr sz="1575" kern="1200">
          <a:solidFill>
            <a:schemeClr val="tx1"/>
          </a:solidFill>
          <a:latin typeface="+mn-lt"/>
          <a:ea typeface="+mn-ea"/>
          <a:cs typeface="+mn-cs"/>
        </a:defRPr>
      </a:lvl1pPr>
      <a:lvl2pPr marL="386080" indent="-128905"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fr-FR"/>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8" Type="http://schemas.openxmlformats.org/officeDocument/2006/relationships/image" Target="../media/image18.png"/><Relationship Id="rId3" Type="http://schemas.openxmlformats.org/officeDocument/2006/relationships/hyperlink" Target="mailto:adhesion@s3i.fr" TargetMode="External"/><Relationship Id="rId7" Type="http://schemas.openxmlformats.org/officeDocument/2006/relationships/customXml" Target="../ink/ink1.xml"/><Relationship Id="rId17" Type="http://schemas.openxmlformats.org/officeDocument/2006/relationships/image" Target="../media/image12.png"/><Relationship Id="rId2" Type="http://schemas.openxmlformats.org/officeDocument/2006/relationships/hyperlink" Target="mailto:inetum@s3i.fr" TargetMode="Externa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png"/><Relationship Id="rId19" Type="http://schemas.openxmlformats.org/officeDocument/2006/relationships/image" Target="../media/image19.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mailto:adhesion@s3i.fr" TargetMode="External"/><Relationship Id="rId7" Type="http://schemas.openxmlformats.org/officeDocument/2006/relationships/image" Target="../media/image22.png"/><Relationship Id="rId2" Type="http://schemas.openxmlformats.org/officeDocument/2006/relationships/hyperlink" Target="mailto:inetum@s3i.fr" TargetMode="Externa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jpeg"/><Relationship Id="rId10" Type="http://schemas.openxmlformats.org/officeDocument/2006/relationships/image" Target="../media/image12.png"/><Relationship Id="rId4" Type="http://schemas.openxmlformats.org/officeDocument/2006/relationships/image" Target="../media/image16.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www.s3i-france.com/" TargetMode="External"/><Relationship Id="rId7" Type="http://schemas.openxmlformats.org/officeDocument/2006/relationships/image" Target="../media/image27.png"/><Relationship Id="rId12"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mailto:inetum@S3i.fr" TargetMode="External"/><Relationship Id="rId11" Type="http://schemas.openxmlformats.org/officeDocument/2006/relationships/image" Target="../media/image30.png"/><Relationship Id="rId5" Type="http://schemas.openxmlformats.org/officeDocument/2006/relationships/hyperlink" Target="mailto:adhesion@s3i.fr" TargetMode="External"/><Relationship Id="rId10" Type="http://schemas.openxmlformats.org/officeDocument/2006/relationships/hyperlink" Target="http://www.s3i.fr/" TargetMode="External"/><Relationship Id="rId4" Type="http://schemas.openxmlformats.org/officeDocument/2006/relationships/hyperlink" Target="mailto:inetum@s3i.fr" TargetMode="Externa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stretch>
            <a:fillRect/>
          </a:stretch>
        </p:blipFill>
        <p:spPr>
          <a:xfrm>
            <a:off x="58415" y="11680990"/>
            <a:ext cx="2316681" cy="506012"/>
          </a:xfrm>
          <a:prstGeom prst="rect">
            <a:avLst/>
          </a:prstGeom>
        </p:spPr>
      </p:pic>
      <p:sp>
        <p:nvSpPr>
          <p:cNvPr id="21" name="ZoneTexte 20"/>
          <p:cNvSpPr txBox="1"/>
          <p:nvPr/>
        </p:nvSpPr>
        <p:spPr>
          <a:xfrm>
            <a:off x="3267066" y="2336094"/>
            <a:ext cx="3465498" cy="8299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Les représentants </a:t>
            </a:r>
            <a:r>
              <a:rPr kumimoji="0" lang="fr-FR"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S3i</a:t>
            </a:r>
            <a:r>
              <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expriment leur profonde sympathie et leur plus sincères condoléances à la famille du consultant. </a:t>
            </a:r>
          </a:p>
          <a:p>
            <a:pPr marL="0" marR="0" lvl="0" indent="0" algn="l" defTabSz="914400" rtl="0" eaLnBrk="1" fontAlgn="auto" latinLnBrk="0" hangingPunct="1">
              <a:lnSpc>
                <a:spcPct val="100000"/>
              </a:lnSpc>
              <a:spcBef>
                <a:spcPts val="0"/>
              </a:spcBef>
              <a:spcAft>
                <a:spcPts val="0"/>
              </a:spcAft>
              <a:buClrTx/>
              <a:buSzTx/>
              <a:buFontTx/>
              <a:buNone/>
              <a:defRPr/>
            </a:pPr>
            <a:endParaRPr lang="fr-FR" sz="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3" name="Image 2">
            <a:extLst>
              <a:ext uri="{FF2B5EF4-FFF2-40B4-BE49-F238E27FC236}">
                <a16:creationId xmlns:a16="http://schemas.microsoft.com/office/drawing/2014/main" id="{4F922324-A315-5B74-6DE2-41D0692A19D7}"/>
              </a:ext>
            </a:extLst>
          </p:cNvPr>
          <p:cNvPicPr>
            <a:picLocks noChangeAspect="1"/>
          </p:cNvPicPr>
          <p:nvPr/>
        </p:nvPicPr>
        <p:blipFill>
          <a:blip r:embed="rId4"/>
          <a:stretch>
            <a:fillRect/>
          </a:stretch>
        </p:blipFill>
        <p:spPr>
          <a:xfrm>
            <a:off x="-73726" y="1549116"/>
            <a:ext cx="6852498" cy="883997"/>
          </a:xfrm>
          <a:prstGeom prst="rect">
            <a:avLst/>
          </a:prstGeom>
        </p:spPr>
      </p:pic>
      <p:pic>
        <p:nvPicPr>
          <p:cNvPr id="5" name="Image 4">
            <a:extLst>
              <a:ext uri="{FF2B5EF4-FFF2-40B4-BE49-F238E27FC236}">
                <a16:creationId xmlns:a16="http://schemas.microsoft.com/office/drawing/2014/main" id="{238E6066-C6E8-31EA-522F-5DA46F71443C}"/>
              </a:ext>
            </a:extLst>
          </p:cNvPr>
          <p:cNvPicPr>
            <a:picLocks noChangeAspect="1"/>
          </p:cNvPicPr>
          <p:nvPr/>
        </p:nvPicPr>
        <p:blipFill>
          <a:blip r:embed="rId5"/>
          <a:stretch>
            <a:fillRect/>
          </a:stretch>
        </p:blipFill>
        <p:spPr>
          <a:xfrm>
            <a:off x="149568" y="2264928"/>
            <a:ext cx="6629204" cy="719390"/>
          </a:xfrm>
          <a:prstGeom prst="rect">
            <a:avLst/>
          </a:prstGeom>
          <a:solidFill>
            <a:schemeClr val="bg1"/>
          </a:solidFill>
        </p:spPr>
      </p:pic>
      <p:sp>
        <p:nvSpPr>
          <p:cNvPr id="7" name="ZoneTexte 6">
            <a:extLst>
              <a:ext uri="{FF2B5EF4-FFF2-40B4-BE49-F238E27FC236}">
                <a16:creationId xmlns:a16="http://schemas.microsoft.com/office/drawing/2014/main" id="{862883F6-40A1-1058-9487-ACA929B33B4C}"/>
              </a:ext>
            </a:extLst>
          </p:cNvPr>
          <p:cNvSpPr txBox="1"/>
          <p:nvPr/>
        </p:nvSpPr>
        <p:spPr>
          <a:xfrm>
            <a:off x="145814" y="2308617"/>
            <a:ext cx="6540138" cy="646331"/>
          </a:xfrm>
          <a:prstGeom prst="rect">
            <a:avLst/>
          </a:prstGeom>
          <a:noFill/>
        </p:spPr>
        <p:txBody>
          <a:bodyPr wrap="square">
            <a:spAutoFit/>
          </a:bodyPr>
          <a:lstStyle/>
          <a:p>
            <a:r>
              <a:rPr lang="fr-FR" b="1" dirty="0">
                <a:latin typeface="Arial Rounded MT Bold" panose="020F0704030504030204" pitchFamily="34" charset="0"/>
              </a:rPr>
              <a:t>La rentrée 2023 : luttes et interrogations en première ligne…</a:t>
            </a:r>
          </a:p>
        </p:txBody>
      </p:sp>
      <p:cxnSp>
        <p:nvCxnSpPr>
          <p:cNvPr id="6" name="Connecteur droit 5">
            <a:extLst>
              <a:ext uri="{FF2B5EF4-FFF2-40B4-BE49-F238E27FC236}">
                <a16:creationId xmlns:a16="http://schemas.microsoft.com/office/drawing/2014/main" id="{9B4AE2FA-36D6-AEBB-6F61-6598843DD026}"/>
              </a:ext>
            </a:extLst>
          </p:cNvPr>
          <p:cNvCxnSpPr/>
          <p:nvPr/>
        </p:nvCxnSpPr>
        <p:spPr>
          <a:xfrm>
            <a:off x="149568" y="11680990"/>
            <a:ext cx="659899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5E1759D7-6B73-68ED-4580-CBBE4D69E2DA}"/>
              </a:ext>
            </a:extLst>
          </p:cNvPr>
          <p:cNvPicPr>
            <a:picLocks noChangeAspect="1"/>
          </p:cNvPicPr>
          <p:nvPr/>
        </p:nvPicPr>
        <p:blipFill>
          <a:blip r:embed="rId6"/>
          <a:stretch>
            <a:fillRect/>
          </a:stretch>
        </p:blipFill>
        <p:spPr>
          <a:xfrm>
            <a:off x="-2445" y="98518"/>
            <a:ext cx="6961441" cy="1511939"/>
          </a:xfrm>
          <a:prstGeom prst="rect">
            <a:avLst/>
          </a:prstGeom>
        </p:spPr>
      </p:pic>
      <p:pic>
        <p:nvPicPr>
          <p:cNvPr id="18" name="Image 17">
            <a:extLst>
              <a:ext uri="{FF2B5EF4-FFF2-40B4-BE49-F238E27FC236}">
                <a16:creationId xmlns:a16="http://schemas.microsoft.com/office/drawing/2014/main" id="{214AB9CF-FBA3-7CFC-D8DE-8D6F1DD5E460}"/>
              </a:ext>
            </a:extLst>
          </p:cNvPr>
          <p:cNvPicPr>
            <a:picLocks noChangeAspect="1"/>
          </p:cNvPicPr>
          <p:nvPr/>
        </p:nvPicPr>
        <p:blipFill>
          <a:blip r:embed="rId7"/>
          <a:stretch>
            <a:fillRect/>
          </a:stretch>
        </p:blipFill>
        <p:spPr>
          <a:xfrm>
            <a:off x="1801227" y="5312596"/>
            <a:ext cx="3255546" cy="1566808"/>
          </a:xfrm>
          <a:prstGeom prst="rect">
            <a:avLst/>
          </a:prstGeom>
        </p:spPr>
      </p:pic>
      <p:pic>
        <p:nvPicPr>
          <p:cNvPr id="22" name="Image 21">
            <a:extLst>
              <a:ext uri="{FF2B5EF4-FFF2-40B4-BE49-F238E27FC236}">
                <a16:creationId xmlns:a16="http://schemas.microsoft.com/office/drawing/2014/main" id="{98EA3F18-2BCD-9949-B505-915C7EC555E9}"/>
              </a:ext>
            </a:extLst>
          </p:cNvPr>
          <p:cNvPicPr>
            <a:picLocks noChangeAspect="1"/>
          </p:cNvPicPr>
          <p:nvPr/>
        </p:nvPicPr>
        <p:blipFill>
          <a:blip r:embed="rId7"/>
          <a:stretch>
            <a:fillRect/>
          </a:stretch>
        </p:blipFill>
        <p:spPr>
          <a:xfrm>
            <a:off x="1953627" y="5464996"/>
            <a:ext cx="3255546" cy="1566808"/>
          </a:xfrm>
          <a:prstGeom prst="rect">
            <a:avLst/>
          </a:prstGeom>
        </p:spPr>
      </p:pic>
      <p:sp>
        <p:nvSpPr>
          <p:cNvPr id="26" name="ZoneTexte 25">
            <a:extLst>
              <a:ext uri="{FF2B5EF4-FFF2-40B4-BE49-F238E27FC236}">
                <a16:creationId xmlns:a16="http://schemas.microsoft.com/office/drawing/2014/main" id="{DA121335-6779-D29F-9EBF-F7CDFF9AED5F}"/>
              </a:ext>
            </a:extLst>
          </p:cNvPr>
          <p:cNvSpPr txBox="1"/>
          <p:nvPr/>
        </p:nvSpPr>
        <p:spPr>
          <a:xfrm>
            <a:off x="124272" y="5490070"/>
            <a:ext cx="3304728" cy="6186309"/>
          </a:xfrm>
          <a:prstGeom prst="rect">
            <a:avLst/>
          </a:prstGeom>
          <a:noFill/>
        </p:spPr>
        <p:txBody>
          <a:bodyPr wrap="square">
            <a:spAutoFit/>
          </a:bodyPr>
          <a:lstStyle/>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Alors que la bataille concernant les retraites s’est essoufflée, de nouvelles luttes prennent le relais. </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Les enjeux de cette rentrée de 2023 sont multiples : revendications salariales, formations, qualité de vie au travail et gestion des risques psychosociaux. L’horizon se charge de nombreux défis .  </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Cependant, malgré ces aspirations légitimes, des doutes persistent. Les salariés se questionnent sur l’efficacité des syndicats historiques, et leurs méthodes traditionnelles de lutte souvent jugées peu efficaces voire passéistes. L'annonce de nouvelles journées de mobilisation en septembre ravive l'interrogation quant à leur capacité à engendrer un changement concret.</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Une illustration palpable de ce doute réside dans l'expérience vécue au sein d’INETUM ou les syndicats historiques se sont toujours heurtés à des impasses voire à des murs, laissant les consultants dans une attente vaine d'augmentations salariales et d'améliorations tangibles de leurs conditions de travail.</a:t>
            </a: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p:txBody>
      </p:sp>
      <p:sp>
        <p:nvSpPr>
          <p:cNvPr id="28" name="ZoneTexte 27">
            <a:extLst>
              <a:ext uri="{FF2B5EF4-FFF2-40B4-BE49-F238E27FC236}">
                <a16:creationId xmlns:a16="http://schemas.microsoft.com/office/drawing/2014/main" id="{9D6C7B3F-7039-D961-EB6F-F8836CD866A7}"/>
              </a:ext>
            </a:extLst>
          </p:cNvPr>
          <p:cNvSpPr txBox="1"/>
          <p:nvPr/>
        </p:nvSpPr>
        <p:spPr>
          <a:xfrm>
            <a:off x="3397051" y="3002897"/>
            <a:ext cx="3402122" cy="7478970"/>
          </a:xfrm>
          <a:prstGeom prst="rect">
            <a:avLst/>
          </a:prstGeom>
          <a:noFill/>
        </p:spPr>
        <p:txBody>
          <a:bodyPr wrap="square">
            <a:spAutoFit/>
          </a:bodyPr>
          <a:lstStyle/>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Les tables de négociation, qu'elles prennent la forme de Non-Négociations-Annuelles Obligatoires ou de vaines discussions paritaires, ont créé un environnement ou la confusion prospère et suscite des spéculations quant à la véritable nature de ces réunions.</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S'agit-il d'un réel dialogue social constructif ou d'une simple formalité ? On peut légitimement s’interroger…</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Cette rentrée sociale 2023 apporte un mélange d'aspirations et de questionnements. Entre l'espoir de voir les revendications enfin prises en compte et les doutes quant aux moyens d'action, cette période amène son lot de préoccupations pour les salariés avec une inflation bien présente. Alimentation, essence, tout augmente sauf les salaires des consultants qui sont soumis à un régime minceur forcé.</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Mais vous pourrez vous appuyer sur les élus de S3i qui présents sur le terrain et proches des salariés éviteront toute langue de bois dans votre défense. Notre engagement sera tangible et constant, et se traduira par des actions concrètes et continues visant à défendre  activement vos intérêts et à faire résonner votre voix.</a:t>
            </a: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600" dirty="0">
              <a:latin typeface="Arial" panose="020B0604020202020204" pitchFamily="34" charset="0"/>
              <a:cs typeface="Arial" panose="020B0604020202020204" pitchFamily="34" charset="0"/>
            </a:endParaRPr>
          </a:p>
          <a:p>
            <a:pPr algn="just"/>
            <a:endParaRPr lang="en-US" sz="600" dirty="0">
              <a:latin typeface="Arial" panose="020B0604020202020204" pitchFamily="34" charset="0"/>
              <a:ea typeface="Calibri" panose="020F0502020204030204" pitchFamily="34" charset="0"/>
              <a:cs typeface="Arial" panose="020B0604020202020204" pitchFamily="34" charset="0"/>
            </a:endParaRPr>
          </a:p>
          <a:p>
            <a:pPr algn="just"/>
            <a:endParaRPr lang="en-US" sz="600" dirty="0">
              <a:latin typeface="Arial" panose="020B0604020202020204" pitchFamily="34" charset="0"/>
              <a:ea typeface="Calibri" panose="020F0502020204030204" pitchFamily="34" charset="0"/>
              <a:cs typeface="Arial" panose="020B0604020202020204" pitchFamily="34" charset="0"/>
            </a:endParaRPr>
          </a:p>
          <a:p>
            <a:pPr algn="just"/>
            <a:endParaRPr lang="en-US" sz="600" dirty="0">
              <a:latin typeface="Arial" panose="020B0604020202020204" pitchFamily="34" charset="0"/>
              <a:ea typeface="Calibri" panose="020F050202020403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C1E3760B-F6D0-A348-080F-F2DDB421168B}"/>
              </a:ext>
            </a:extLst>
          </p:cNvPr>
          <p:cNvSpPr/>
          <p:nvPr/>
        </p:nvSpPr>
        <p:spPr>
          <a:xfrm>
            <a:off x="1533504" y="1318733"/>
            <a:ext cx="1455812" cy="26045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anose="020B0604020202020204" pitchFamily="34" charset="0"/>
                <a:cs typeface="Arial" panose="020B0604020202020204" pitchFamily="34" charset="0"/>
              </a:rPr>
              <a:t>Septembre 2023</a:t>
            </a:r>
          </a:p>
        </p:txBody>
      </p:sp>
      <p:pic>
        <p:nvPicPr>
          <p:cNvPr id="10" name="Image 9">
            <a:extLst>
              <a:ext uri="{FF2B5EF4-FFF2-40B4-BE49-F238E27FC236}">
                <a16:creationId xmlns:a16="http://schemas.microsoft.com/office/drawing/2014/main" id="{777ABA1B-B1F9-21D8-E902-29BCA8824187}"/>
              </a:ext>
            </a:extLst>
          </p:cNvPr>
          <p:cNvPicPr>
            <a:picLocks noChangeAspect="1"/>
          </p:cNvPicPr>
          <p:nvPr/>
        </p:nvPicPr>
        <p:blipFill>
          <a:blip r:embed="rId8"/>
          <a:stretch>
            <a:fillRect/>
          </a:stretch>
        </p:blipFill>
        <p:spPr>
          <a:xfrm>
            <a:off x="3618187" y="8698234"/>
            <a:ext cx="2861441" cy="1865849"/>
          </a:xfrm>
          <a:prstGeom prst="rect">
            <a:avLst/>
          </a:prstGeom>
        </p:spPr>
      </p:pic>
      <p:sp>
        <p:nvSpPr>
          <p:cNvPr id="13" name="ZoneTexte 12">
            <a:extLst>
              <a:ext uri="{FF2B5EF4-FFF2-40B4-BE49-F238E27FC236}">
                <a16:creationId xmlns:a16="http://schemas.microsoft.com/office/drawing/2014/main" id="{D0D218D3-A82A-BB95-8742-815DE1033875}"/>
              </a:ext>
            </a:extLst>
          </p:cNvPr>
          <p:cNvSpPr txBox="1"/>
          <p:nvPr/>
        </p:nvSpPr>
        <p:spPr>
          <a:xfrm>
            <a:off x="3618187" y="10586031"/>
            <a:ext cx="1100003" cy="169277"/>
          </a:xfrm>
          <a:prstGeom prst="rect">
            <a:avLst/>
          </a:prstGeom>
          <a:noFill/>
        </p:spPr>
        <p:txBody>
          <a:bodyPr wrap="square">
            <a:spAutoFit/>
          </a:bodyPr>
          <a:lstStyle/>
          <a:p>
            <a:r>
              <a:rPr lang="fr-FR" sz="500" dirty="0"/>
              <a:t>Image de </a:t>
            </a:r>
            <a:r>
              <a:rPr lang="fr-FR" sz="500" dirty="0" err="1"/>
              <a:t>jcomp</a:t>
            </a:r>
            <a:r>
              <a:rPr lang="fr-FR" sz="500" dirty="0"/>
              <a:t> sur </a:t>
            </a:r>
            <a:r>
              <a:rPr lang="fr-FR" sz="500" dirty="0" err="1"/>
              <a:t>Freepik</a:t>
            </a:r>
            <a:endParaRPr lang="fr-FR" sz="500" dirty="0"/>
          </a:p>
        </p:txBody>
      </p:sp>
      <p:pic>
        <p:nvPicPr>
          <p:cNvPr id="15" name="Image 14">
            <a:extLst>
              <a:ext uri="{FF2B5EF4-FFF2-40B4-BE49-F238E27FC236}">
                <a16:creationId xmlns:a16="http://schemas.microsoft.com/office/drawing/2014/main" id="{E34918DF-AB58-6E74-D9F7-7F52D9EC41A3}"/>
              </a:ext>
            </a:extLst>
          </p:cNvPr>
          <p:cNvPicPr>
            <a:picLocks noChangeAspect="1"/>
          </p:cNvPicPr>
          <p:nvPr/>
        </p:nvPicPr>
        <p:blipFill>
          <a:blip r:embed="rId9"/>
          <a:stretch>
            <a:fillRect/>
          </a:stretch>
        </p:blipFill>
        <p:spPr>
          <a:xfrm>
            <a:off x="891541" y="3166039"/>
            <a:ext cx="1483556" cy="2434328"/>
          </a:xfrm>
          <a:prstGeom prst="rect">
            <a:avLst/>
          </a:prstGeom>
        </p:spPr>
      </p:pic>
      <p:sp>
        <p:nvSpPr>
          <p:cNvPr id="17" name="ZoneTexte 16">
            <a:extLst>
              <a:ext uri="{FF2B5EF4-FFF2-40B4-BE49-F238E27FC236}">
                <a16:creationId xmlns:a16="http://schemas.microsoft.com/office/drawing/2014/main" id="{4E533DAA-B39C-E8A1-8ED7-F868DFEF55C2}"/>
              </a:ext>
            </a:extLst>
          </p:cNvPr>
          <p:cNvSpPr txBox="1"/>
          <p:nvPr/>
        </p:nvSpPr>
        <p:spPr>
          <a:xfrm>
            <a:off x="1195641" y="5515728"/>
            <a:ext cx="1365885" cy="169277"/>
          </a:xfrm>
          <a:prstGeom prst="rect">
            <a:avLst/>
          </a:prstGeom>
          <a:noFill/>
        </p:spPr>
        <p:txBody>
          <a:bodyPr wrap="square">
            <a:spAutoFit/>
          </a:bodyPr>
          <a:lstStyle/>
          <a:p>
            <a:r>
              <a:rPr lang="fr-FR" sz="500" dirty="0"/>
              <a:t>Image de </a:t>
            </a:r>
            <a:r>
              <a:rPr lang="fr-FR" sz="500" dirty="0" err="1"/>
              <a:t>luis_molinero</a:t>
            </a:r>
            <a:r>
              <a:rPr lang="fr-FR" sz="500" dirty="0"/>
              <a:t> sur </a:t>
            </a:r>
            <a:r>
              <a:rPr lang="fr-FR" sz="500" dirty="0" err="1"/>
              <a:t>Freepik</a:t>
            </a:r>
            <a:endParaRPr lang="fr-FR" sz="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28926" y="2332588"/>
            <a:ext cx="6677492" cy="719390"/>
          </a:xfrm>
          <a:prstGeom prst="rect">
            <a:avLst/>
          </a:prstGeom>
          <a:solidFill>
            <a:schemeClr val="bg1"/>
          </a:solidFill>
        </p:spPr>
      </p:pic>
      <p:sp>
        <p:nvSpPr>
          <p:cNvPr id="8" name="ZoneTexte 7"/>
          <p:cNvSpPr txBox="1"/>
          <p:nvPr/>
        </p:nvSpPr>
        <p:spPr>
          <a:xfrm>
            <a:off x="155822" y="2494399"/>
            <a:ext cx="6392866" cy="369332"/>
          </a:xfrm>
          <a:prstGeom prst="rect">
            <a:avLst/>
          </a:prstGeom>
          <a:noFill/>
        </p:spPr>
        <p:txBody>
          <a:bodyPr wrap="square">
            <a:spAutoFit/>
          </a:bodyPr>
          <a:lstStyle/>
          <a:p>
            <a:r>
              <a:rPr lang="fr-FR" b="1" dirty="0">
                <a:solidFill>
                  <a:schemeClr val="bg2">
                    <a:lumMod val="25000"/>
                  </a:schemeClr>
                </a:solidFill>
                <a:latin typeface="Arial Rounded MT Bold" panose="020F0704030504030204" pitchFamily="34" charset="0"/>
              </a:rPr>
              <a:t>Le jour du dépassement : une course contre le temps ?</a:t>
            </a:r>
          </a:p>
        </p:txBody>
      </p:sp>
      <p:pic>
        <p:nvPicPr>
          <p:cNvPr id="23" name="Image 22"/>
          <p:cNvPicPr>
            <a:picLocks noChangeAspect="1"/>
          </p:cNvPicPr>
          <p:nvPr/>
        </p:nvPicPr>
        <p:blipFill>
          <a:blip r:embed="rId3"/>
          <a:stretch>
            <a:fillRect/>
          </a:stretch>
        </p:blipFill>
        <p:spPr>
          <a:xfrm>
            <a:off x="128926" y="11685988"/>
            <a:ext cx="2316681" cy="506012"/>
          </a:xfrm>
          <a:prstGeom prst="rect">
            <a:avLst/>
          </a:prstGeom>
        </p:spPr>
      </p:pic>
      <p:pic>
        <p:nvPicPr>
          <p:cNvPr id="25" name="Image 24"/>
          <p:cNvPicPr>
            <a:picLocks noChangeAspect="1"/>
          </p:cNvPicPr>
          <p:nvPr/>
        </p:nvPicPr>
        <p:blipFill>
          <a:blip r:embed="rId4"/>
          <a:stretch>
            <a:fillRect/>
          </a:stretch>
        </p:blipFill>
        <p:spPr>
          <a:xfrm>
            <a:off x="232567" y="11676741"/>
            <a:ext cx="6425741" cy="6097"/>
          </a:xfrm>
          <a:prstGeom prst="rect">
            <a:avLst/>
          </a:prstGeom>
        </p:spPr>
      </p:pic>
      <p:pic>
        <p:nvPicPr>
          <p:cNvPr id="17" name="Image 16">
            <a:extLst>
              <a:ext uri="{FF2B5EF4-FFF2-40B4-BE49-F238E27FC236}">
                <a16:creationId xmlns:a16="http://schemas.microsoft.com/office/drawing/2014/main" id="{B59D4FFA-21FD-94FF-D94B-50B703F32CD7}"/>
              </a:ext>
            </a:extLst>
          </p:cNvPr>
          <p:cNvPicPr>
            <a:picLocks noChangeAspect="1"/>
          </p:cNvPicPr>
          <p:nvPr/>
        </p:nvPicPr>
        <p:blipFill>
          <a:blip r:embed="rId5"/>
          <a:stretch>
            <a:fillRect/>
          </a:stretch>
        </p:blipFill>
        <p:spPr>
          <a:xfrm>
            <a:off x="-46080" y="1559750"/>
            <a:ext cx="6852498" cy="883997"/>
          </a:xfrm>
          <a:prstGeom prst="rect">
            <a:avLst/>
          </a:prstGeom>
        </p:spPr>
      </p:pic>
      <p:pic>
        <p:nvPicPr>
          <p:cNvPr id="2" name="Image 1">
            <a:extLst>
              <a:ext uri="{FF2B5EF4-FFF2-40B4-BE49-F238E27FC236}">
                <a16:creationId xmlns:a16="http://schemas.microsoft.com/office/drawing/2014/main" id="{D7A847A0-DF2F-A530-4C92-A828BCCFA3E8}"/>
              </a:ext>
            </a:extLst>
          </p:cNvPr>
          <p:cNvPicPr>
            <a:picLocks noChangeAspect="1"/>
          </p:cNvPicPr>
          <p:nvPr/>
        </p:nvPicPr>
        <p:blipFill>
          <a:blip r:embed="rId6"/>
          <a:stretch>
            <a:fillRect/>
          </a:stretch>
        </p:blipFill>
        <p:spPr>
          <a:xfrm>
            <a:off x="51582" y="68267"/>
            <a:ext cx="6959600" cy="1511939"/>
          </a:xfrm>
          <a:prstGeom prst="rect">
            <a:avLst/>
          </a:prstGeom>
        </p:spPr>
      </p:pic>
      <p:sp>
        <p:nvSpPr>
          <p:cNvPr id="5" name="ZoneTexte 4">
            <a:extLst>
              <a:ext uri="{FF2B5EF4-FFF2-40B4-BE49-F238E27FC236}">
                <a16:creationId xmlns:a16="http://schemas.microsoft.com/office/drawing/2014/main" id="{20981048-1C13-CDF4-F375-74D225775E79}"/>
              </a:ext>
            </a:extLst>
          </p:cNvPr>
          <p:cNvSpPr txBox="1"/>
          <p:nvPr/>
        </p:nvSpPr>
        <p:spPr>
          <a:xfrm>
            <a:off x="113905" y="5031093"/>
            <a:ext cx="3492803" cy="4524315"/>
          </a:xfrm>
          <a:prstGeom prst="rect">
            <a:avLst/>
          </a:prstGeom>
          <a:noFill/>
        </p:spPr>
        <p:txBody>
          <a:bodyPr wrap="square">
            <a:spAutoFit/>
          </a:bodyPr>
          <a:lstStyle/>
          <a:p>
            <a:pPr algn="just"/>
            <a:r>
              <a:rPr lang="fr-FR" sz="1200" dirty="0">
                <a:latin typeface="Arial" panose="020B0604020202020204" pitchFamily="34" charset="0"/>
                <a:cs typeface="Arial" panose="020B0604020202020204" pitchFamily="34" charset="0"/>
              </a:rPr>
              <a:t>L’organisation Global </a:t>
            </a:r>
            <a:r>
              <a:rPr lang="fr-FR" sz="1200" dirty="0" err="1">
                <a:latin typeface="Arial" panose="020B0604020202020204" pitchFamily="34" charset="0"/>
                <a:cs typeface="Arial" panose="020B0604020202020204" pitchFamily="34" charset="0"/>
              </a:rPr>
              <a:t>Footprint</a:t>
            </a:r>
            <a:r>
              <a:rPr lang="fr-FR" sz="1200" dirty="0">
                <a:latin typeface="Arial" panose="020B0604020202020204" pitchFamily="34" charset="0"/>
                <a:cs typeface="Arial" panose="020B0604020202020204" pitchFamily="34" charset="0"/>
              </a:rPr>
              <a:t> Network a calculé qu’à la date du 2 août 2023 l’humanité a déjà utilisé toutes les ressources naturelles que la Terre peut régénérer en une année. C'est ce qu'on appelle le "jour de dépassement". </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Nous sommes bien loin de la situation de 1970, quand ce jour tombait le 29 décembre. </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En 2022, la date a été calculée au 28 juillet, montrant que nous consommons de plus en plus vite. </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Les experts disent qu'il est urgent d'agir pour changer cela car il y a des solutions : utiliser plus d'énergies propres et gaspiller moins de nourriture.</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Si on utilise plus d'énergies renouvelables et que l'on gaspille moins, on pourrait repousser cette date de plusieurs jours. Nous aiderions notre planète en limitant les émissions de gaz qui la polluent et en limitant le gaspillage alimentaire. </a:t>
            </a:r>
          </a:p>
          <a:p>
            <a:pPr algn="just"/>
            <a:endParaRPr lang="fr-FR" sz="1200"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829F1612-8F57-C6DE-9C91-A50619C0CEE6}"/>
              </a:ext>
            </a:extLst>
          </p:cNvPr>
          <p:cNvPicPr>
            <a:picLocks noChangeAspect="1"/>
          </p:cNvPicPr>
          <p:nvPr/>
        </p:nvPicPr>
        <p:blipFill>
          <a:blip r:embed="rId7"/>
          <a:stretch>
            <a:fillRect/>
          </a:stretch>
        </p:blipFill>
        <p:spPr>
          <a:xfrm>
            <a:off x="1502215" y="1336627"/>
            <a:ext cx="1469263" cy="323116"/>
          </a:xfrm>
          <a:prstGeom prst="rect">
            <a:avLst/>
          </a:prstGeom>
        </p:spPr>
      </p:pic>
      <p:pic>
        <p:nvPicPr>
          <p:cNvPr id="16" name="Image 15">
            <a:extLst>
              <a:ext uri="{FF2B5EF4-FFF2-40B4-BE49-F238E27FC236}">
                <a16:creationId xmlns:a16="http://schemas.microsoft.com/office/drawing/2014/main" id="{49D5BE82-9345-EF50-2EDD-584AFEF35D56}"/>
              </a:ext>
            </a:extLst>
          </p:cNvPr>
          <p:cNvPicPr>
            <a:picLocks noChangeAspect="1"/>
          </p:cNvPicPr>
          <p:nvPr/>
        </p:nvPicPr>
        <p:blipFill>
          <a:blip r:embed="rId8"/>
          <a:stretch>
            <a:fillRect/>
          </a:stretch>
        </p:blipFill>
        <p:spPr>
          <a:xfrm>
            <a:off x="684986" y="3180977"/>
            <a:ext cx="2286492" cy="1547355"/>
          </a:xfrm>
          <a:prstGeom prst="rect">
            <a:avLst/>
          </a:prstGeom>
        </p:spPr>
      </p:pic>
      <p:sp>
        <p:nvSpPr>
          <p:cNvPr id="19" name="ZoneTexte 18">
            <a:extLst>
              <a:ext uri="{FF2B5EF4-FFF2-40B4-BE49-F238E27FC236}">
                <a16:creationId xmlns:a16="http://schemas.microsoft.com/office/drawing/2014/main" id="{D9154715-16AD-B9E8-85A8-4792E2FBC1D5}"/>
              </a:ext>
            </a:extLst>
          </p:cNvPr>
          <p:cNvSpPr txBox="1"/>
          <p:nvPr/>
        </p:nvSpPr>
        <p:spPr>
          <a:xfrm>
            <a:off x="616586" y="4731090"/>
            <a:ext cx="3537584" cy="169277"/>
          </a:xfrm>
          <a:prstGeom prst="rect">
            <a:avLst/>
          </a:prstGeom>
          <a:noFill/>
        </p:spPr>
        <p:txBody>
          <a:bodyPr wrap="square">
            <a:spAutoFit/>
          </a:bodyPr>
          <a:lstStyle/>
          <a:p>
            <a:r>
              <a:rPr lang="fr-FR" sz="500" dirty="0"/>
              <a:t>Image de chandlervid85 sur </a:t>
            </a:r>
            <a:r>
              <a:rPr lang="fr-FR" sz="500" dirty="0" err="1"/>
              <a:t>Freepik</a:t>
            </a:r>
            <a:endParaRPr lang="fr-FR" sz="500" dirty="0"/>
          </a:p>
        </p:txBody>
      </p:sp>
      <p:sp>
        <p:nvSpPr>
          <p:cNvPr id="30" name="ZoneTexte 29">
            <a:extLst>
              <a:ext uri="{FF2B5EF4-FFF2-40B4-BE49-F238E27FC236}">
                <a16:creationId xmlns:a16="http://schemas.microsoft.com/office/drawing/2014/main" id="{2CBCEBDE-CEF6-17DF-FF06-46DF4FB28EEA}"/>
              </a:ext>
            </a:extLst>
          </p:cNvPr>
          <p:cNvSpPr txBox="1"/>
          <p:nvPr/>
        </p:nvSpPr>
        <p:spPr>
          <a:xfrm>
            <a:off x="3606707" y="3184965"/>
            <a:ext cx="3137388" cy="1569660"/>
          </a:xfrm>
          <a:prstGeom prst="rect">
            <a:avLst/>
          </a:prstGeom>
          <a:noFill/>
        </p:spPr>
        <p:txBody>
          <a:bodyPr wrap="square">
            <a:spAutoFit/>
          </a:bodyPr>
          <a:lstStyle/>
          <a:p>
            <a:pPr algn="just"/>
            <a:r>
              <a:rPr lang="fr-FR" sz="1200" dirty="0">
                <a:latin typeface="Arial" panose="020B0604020202020204" pitchFamily="34" charset="0"/>
                <a:cs typeface="Arial" panose="020B0604020202020204" pitchFamily="34" charset="0"/>
              </a:rPr>
              <a:t>L'intégration accrue d'énergies renouvelables et à faibles émissions pourrait repousser le Jour du dépassement de 26 jours et la réduction de moitié du gaspillage alimentaire, qui représente une part importante de l'empreinte écologique mondiale, pourrait contribuer à repousser cette date fatidique de 14 jours</a:t>
            </a:r>
          </a:p>
        </p:txBody>
      </p:sp>
      <p:pic>
        <p:nvPicPr>
          <p:cNvPr id="32" name="Image 31">
            <a:extLst>
              <a:ext uri="{FF2B5EF4-FFF2-40B4-BE49-F238E27FC236}">
                <a16:creationId xmlns:a16="http://schemas.microsoft.com/office/drawing/2014/main" id="{20CFD342-47D9-355D-9467-47D7ECF85925}"/>
              </a:ext>
            </a:extLst>
          </p:cNvPr>
          <p:cNvPicPr>
            <a:picLocks noChangeAspect="1"/>
          </p:cNvPicPr>
          <p:nvPr/>
        </p:nvPicPr>
        <p:blipFill>
          <a:blip r:embed="rId9"/>
          <a:stretch>
            <a:fillRect/>
          </a:stretch>
        </p:blipFill>
        <p:spPr>
          <a:xfrm>
            <a:off x="4052372" y="6753188"/>
            <a:ext cx="2394148" cy="2031325"/>
          </a:xfrm>
          <a:prstGeom prst="rect">
            <a:avLst/>
          </a:prstGeom>
        </p:spPr>
      </p:pic>
      <p:sp>
        <p:nvSpPr>
          <p:cNvPr id="34" name="ZoneTexte 33">
            <a:extLst>
              <a:ext uri="{FF2B5EF4-FFF2-40B4-BE49-F238E27FC236}">
                <a16:creationId xmlns:a16="http://schemas.microsoft.com/office/drawing/2014/main" id="{B2CFA12E-0C28-0FD5-4643-D898C814A79D}"/>
              </a:ext>
            </a:extLst>
          </p:cNvPr>
          <p:cNvSpPr txBox="1"/>
          <p:nvPr/>
        </p:nvSpPr>
        <p:spPr>
          <a:xfrm>
            <a:off x="3950772" y="8770327"/>
            <a:ext cx="2990557" cy="169277"/>
          </a:xfrm>
          <a:prstGeom prst="rect">
            <a:avLst/>
          </a:prstGeom>
          <a:noFill/>
        </p:spPr>
        <p:txBody>
          <a:bodyPr wrap="square">
            <a:spAutoFit/>
          </a:bodyPr>
          <a:lstStyle/>
          <a:p>
            <a:r>
              <a:rPr lang="fr-FR" sz="500" dirty="0"/>
              <a:t>Image de </a:t>
            </a:r>
            <a:r>
              <a:rPr lang="fr-FR" sz="500" dirty="0" err="1"/>
              <a:t>kjpargeter</a:t>
            </a:r>
            <a:r>
              <a:rPr lang="fr-FR" sz="500" dirty="0"/>
              <a:t> sur </a:t>
            </a:r>
            <a:r>
              <a:rPr lang="fr-FR" sz="500" dirty="0" err="1"/>
              <a:t>Freepik</a:t>
            </a:r>
            <a:endParaRPr lang="fr-FR" sz="500" dirty="0"/>
          </a:p>
        </p:txBody>
      </p:sp>
      <p:sp>
        <p:nvSpPr>
          <p:cNvPr id="39" name="ZoneTexte 38">
            <a:extLst>
              <a:ext uri="{FF2B5EF4-FFF2-40B4-BE49-F238E27FC236}">
                <a16:creationId xmlns:a16="http://schemas.microsoft.com/office/drawing/2014/main" id="{BBC425F2-48F7-7168-7AD3-CFD0B1F0AD79}"/>
              </a:ext>
            </a:extLst>
          </p:cNvPr>
          <p:cNvSpPr txBox="1"/>
          <p:nvPr/>
        </p:nvSpPr>
        <p:spPr>
          <a:xfrm>
            <a:off x="3606707" y="4615732"/>
            <a:ext cx="3137388" cy="2031325"/>
          </a:xfrm>
          <a:prstGeom prst="rect">
            <a:avLst/>
          </a:prstGeom>
          <a:noFill/>
        </p:spPr>
        <p:txBody>
          <a:bodyPr wrap="square">
            <a:spAutoFit/>
          </a:bodyPr>
          <a:lstStyle/>
          <a:p>
            <a:pPr algn="just"/>
            <a:endParaRPr lang="fr-FR" dirty="0"/>
          </a:p>
          <a:p>
            <a:pPr algn="just"/>
            <a:r>
              <a:rPr lang="fr-FR" sz="1200" dirty="0">
                <a:latin typeface="Arial" panose="020B0604020202020204" pitchFamily="34" charset="0"/>
                <a:cs typeface="Arial" panose="020B0604020202020204" pitchFamily="34" charset="0"/>
              </a:rPr>
              <a:t>Le temps presse, mais si les gouvernements, les entreprises et nous tous fournissons des efforts pour être plus écolos, on pourrait repousser ce jour du dépassement. </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Tout le monde a un rôle à jouer pour protéger la Terre pour nos enfants et petits-enfants.</a:t>
            </a:r>
          </a:p>
        </p:txBody>
      </p:sp>
      <p:pic>
        <p:nvPicPr>
          <p:cNvPr id="41" name="Image 40">
            <a:extLst>
              <a:ext uri="{FF2B5EF4-FFF2-40B4-BE49-F238E27FC236}">
                <a16:creationId xmlns:a16="http://schemas.microsoft.com/office/drawing/2014/main" id="{F91C1CDA-D32D-F270-E92A-F7B9280819B8}"/>
              </a:ext>
            </a:extLst>
          </p:cNvPr>
          <p:cNvPicPr>
            <a:picLocks noChangeAspect="1"/>
          </p:cNvPicPr>
          <p:nvPr/>
        </p:nvPicPr>
        <p:blipFill>
          <a:blip r:embed="rId10"/>
          <a:stretch>
            <a:fillRect/>
          </a:stretch>
        </p:blipFill>
        <p:spPr>
          <a:xfrm>
            <a:off x="88101" y="9671176"/>
            <a:ext cx="6681795" cy="719390"/>
          </a:xfrm>
          <a:prstGeom prst="rect">
            <a:avLst/>
          </a:prstGeom>
        </p:spPr>
      </p:pic>
      <p:sp>
        <p:nvSpPr>
          <p:cNvPr id="42" name="ZoneTexte 41">
            <a:extLst>
              <a:ext uri="{FF2B5EF4-FFF2-40B4-BE49-F238E27FC236}">
                <a16:creationId xmlns:a16="http://schemas.microsoft.com/office/drawing/2014/main" id="{0996704C-3975-C1F2-B5A2-141A18896EA8}"/>
              </a:ext>
            </a:extLst>
          </p:cNvPr>
          <p:cNvSpPr txBox="1"/>
          <p:nvPr/>
        </p:nvSpPr>
        <p:spPr>
          <a:xfrm>
            <a:off x="70140" y="9826267"/>
            <a:ext cx="6717715" cy="369332"/>
          </a:xfrm>
          <a:prstGeom prst="rect">
            <a:avLst/>
          </a:prstGeom>
          <a:noFill/>
        </p:spPr>
        <p:txBody>
          <a:bodyPr wrap="square" rtlCol="0">
            <a:spAutoFit/>
          </a:bodyPr>
          <a:lstStyle/>
          <a:p>
            <a:r>
              <a:rPr lang="fr-FR" b="1" dirty="0">
                <a:latin typeface="Arial Rounded MT Bold" panose="020F0704030504030204" pitchFamily="34" charset="0"/>
              </a:rPr>
              <a:t>Co-voiturage et mobilité verte chez </a:t>
            </a:r>
            <a:r>
              <a:rPr lang="fr-FR" b="1" dirty="0" err="1">
                <a:latin typeface="Arial Rounded MT Bold" panose="020F0704030504030204" pitchFamily="34" charset="0"/>
              </a:rPr>
              <a:t>Inetum</a:t>
            </a:r>
            <a:r>
              <a:rPr lang="fr-FR" b="1" dirty="0">
                <a:latin typeface="Arial Rounded MT Bold" panose="020F0704030504030204" pitchFamily="34" charset="0"/>
              </a:rPr>
              <a:t> : Où en est-on ?</a:t>
            </a:r>
          </a:p>
        </p:txBody>
      </p:sp>
      <p:sp>
        <p:nvSpPr>
          <p:cNvPr id="43" name="ZoneTexte 42">
            <a:extLst>
              <a:ext uri="{FF2B5EF4-FFF2-40B4-BE49-F238E27FC236}">
                <a16:creationId xmlns:a16="http://schemas.microsoft.com/office/drawing/2014/main" id="{1126CADE-D767-6166-D8E9-5EE03F87A98C}"/>
              </a:ext>
            </a:extLst>
          </p:cNvPr>
          <p:cNvSpPr txBox="1"/>
          <p:nvPr/>
        </p:nvSpPr>
        <p:spPr>
          <a:xfrm>
            <a:off x="52181" y="10457051"/>
            <a:ext cx="6681795" cy="1015663"/>
          </a:xfrm>
          <a:prstGeom prst="rect">
            <a:avLst/>
          </a:prstGeom>
          <a:noFill/>
        </p:spPr>
        <p:txBody>
          <a:bodyPr wrap="square" rtlCol="0">
            <a:spAutoFit/>
          </a:bodyPr>
          <a:lstStyle/>
          <a:p>
            <a:pPr algn="just"/>
            <a:r>
              <a:rPr lang="fr-FR" sz="1200" dirty="0">
                <a:latin typeface="Arial" panose="020B0604020202020204" pitchFamily="34" charset="0"/>
                <a:cs typeface="Arial" panose="020B0604020202020204" pitchFamily="34" charset="0"/>
              </a:rPr>
              <a:t>Dans le document de déclaration de performance extra-financière de 2022 INETUM souligne l'importance de privilégier des modes de transport respectueux de l'environnement. Il est clair qu'il reste des actions à mettre en place pour réduire de manière significative notre impact sur l'environnement, conformément aux engagements en matière de responsabilité sociétale des entreprises (RSE).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 avec coins arrondis en diagonale 8"/>
          <p:cNvSpPr/>
          <p:nvPr/>
        </p:nvSpPr>
        <p:spPr>
          <a:xfrm>
            <a:off x="139538" y="7997722"/>
            <a:ext cx="6735347" cy="646810"/>
          </a:xfrm>
          <a:prstGeom prst="round2Diag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latin typeface="Arial Rounded MT Bold" panose="020F0704030504030204" pitchFamily="34" charset="0"/>
              </a:rPr>
              <a:t>S3i vous défend désormais aux  prud’hommes ! </a:t>
            </a:r>
          </a:p>
        </p:txBody>
      </p:sp>
      <p:cxnSp>
        <p:nvCxnSpPr>
          <p:cNvPr id="50" name="Connecteur droit 49"/>
          <p:cNvCxnSpPr/>
          <p:nvPr/>
        </p:nvCxnSpPr>
        <p:spPr>
          <a:xfrm>
            <a:off x="139538" y="11697728"/>
            <a:ext cx="6416302"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pied de page 2"/>
          <p:cNvSpPr txBox="1">
            <a:spLocks noGrp="1"/>
          </p:cNvSpPr>
          <p:nvPr>
            <p:ph type="ftr" sz="quarter" idx="11"/>
          </p:nvPr>
        </p:nvSpPr>
        <p:spPr>
          <a:xfrm>
            <a:off x="96923" y="11697728"/>
            <a:ext cx="2314575" cy="461665"/>
          </a:xfrm>
          <a:prstGeom prst="rect">
            <a:avLst/>
          </a:prstGeom>
          <a:noFill/>
        </p:spPr>
        <p:txBody>
          <a:bodyPr wrap="square" rtlCol="0">
            <a:spAutoFit/>
          </a:bodyPr>
          <a:lstStyle/>
          <a:p>
            <a:pPr algn="l"/>
            <a:r>
              <a:rPr lang="fr-FR" sz="1200" dirty="0">
                <a:solidFill>
                  <a:schemeClr val="tx2">
                    <a:lumMod val="50000"/>
                  </a:schemeClr>
                </a:solidFill>
                <a:hlinkClick r:id="rId2"/>
              </a:rPr>
              <a:t>inetum@s3i.fr</a:t>
            </a:r>
            <a:endParaRPr lang="fr-FR" sz="1200" dirty="0"/>
          </a:p>
          <a:p>
            <a:pPr algn="l"/>
            <a:r>
              <a:rPr lang="fr-FR" sz="1200" dirty="0">
                <a:hlinkClick r:id="rId3"/>
              </a:rPr>
              <a:t>adhesion@s3i.fr</a:t>
            </a:r>
            <a:endParaRPr lang="fr-FR" sz="1200" dirty="0"/>
          </a:p>
        </p:txBody>
      </p:sp>
      <p:sp>
        <p:nvSpPr>
          <p:cNvPr id="2" name="ZoneTexte 1"/>
          <p:cNvSpPr txBox="1"/>
          <p:nvPr/>
        </p:nvSpPr>
        <p:spPr>
          <a:xfrm>
            <a:off x="1961501" y="8744501"/>
            <a:ext cx="4829410" cy="3262624"/>
          </a:xfrm>
          <a:prstGeom prst="rect">
            <a:avLst/>
          </a:prstGeom>
          <a:noFill/>
        </p:spPr>
        <p:txBody>
          <a:bodyPr wrap="square" rtlCol="0">
            <a:spAutoFit/>
          </a:bodyPr>
          <a:lstStyle/>
          <a:p>
            <a:pPr algn="just">
              <a:lnSpc>
                <a:spcPct val="107000"/>
              </a:lnSpc>
              <a:spcAft>
                <a:spcPts val="800"/>
              </a:spcAft>
            </a:pPr>
            <a:r>
              <a:rPr lang="fr-FR" sz="1200" dirty="0">
                <a:latin typeface="Arial" panose="020B0604020202020204" pitchFamily="34" charset="0"/>
                <a:ea typeface="Calibri" panose="020F0502020204030204" pitchFamily="34" charset="0"/>
                <a:cs typeface="Times New Roman" panose="02020603050405020304" pitchFamily="18" charset="0"/>
              </a:rPr>
              <a:t>C’est officiel. S3i compte désormais des défenseurs syndicaux salariés. Mais qu’est-ce qu’un défenseur syndical salarié ? </a:t>
            </a:r>
          </a:p>
          <a:p>
            <a:pPr algn="just">
              <a:lnSpc>
                <a:spcPct val="107000"/>
              </a:lnSpc>
              <a:spcAft>
                <a:spcPts val="800"/>
              </a:spcAft>
            </a:pPr>
            <a:r>
              <a:rPr lang="fr-FR" sz="1200" dirty="0">
                <a:latin typeface="Arial" panose="020B0604020202020204" pitchFamily="34" charset="0"/>
                <a:ea typeface="Calibri" panose="020F0502020204030204" pitchFamily="34" charset="0"/>
                <a:cs typeface="Times New Roman" panose="02020603050405020304" pitchFamily="18" charset="0"/>
              </a:rPr>
              <a:t>Le défenseur syndical salarié assiste ou représente les salariés devant les Conseils de Prud’hommes et les Cours d’Appel en matière prud'homale. </a:t>
            </a:r>
          </a:p>
          <a:p>
            <a:pPr algn="just">
              <a:lnSpc>
                <a:spcPct val="107000"/>
              </a:lnSpc>
              <a:spcAft>
                <a:spcPts val="800"/>
              </a:spcAft>
            </a:pPr>
            <a:r>
              <a:rPr lang="fr-FR" sz="1200" dirty="0">
                <a:latin typeface="Arial" panose="020B0604020202020204" pitchFamily="34" charset="0"/>
                <a:ea typeface="Calibri" panose="020F0502020204030204" pitchFamily="34" charset="0"/>
                <a:cs typeface="Times New Roman" panose="02020603050405020304" pitchFamily="18" charset="0"/>
              </a:rPr>
              <a:t>Dans le cadre de ses missions, il conseille et défend les salariés au cours de la procédure. </a:t>
            </a:r>
          </a:p>
          <a:p>
            <a:pPr algn="just">
              <a:lnSpc>
                <a:spcPct val="107000"/>
              </a:lnSpc>
              <a:spcAft>
                <a:spcPts val="800"/>
              </a:spcAft>
            </a:pPr>
            <a:r>
              <a:rPr lang="fr-FR" sz="1200" dirty="0">
                <a:latin typeface="Arial" panose="020B0604020202020204" pitchFamily="34" charset="0"/>
                <a:ea typeface="Calibri" panose="020F0502020204030204" pitchFamily="34" charset="0"/>
                <a:cs typeface="Times New Roman" panose="02020603050405020304" pitchFamily="18" charset="0"/>
              </a:rPr>
              <a:t>Le défenseur syndical intervient uniquement dans le périmètre de la région administrative où il a été désigné. </a:t>
            </a:r>
          </a:p>
          <a:p>
            <a:pPr algn="just">
              <a:lnSpc>
                <a:spcPct val="107000"/>
              </a:lnSpc>
              <a:spcAft>
                <a:spcPts val="800"/>
              </a:spcAft>
            </a:pPr>
            <a:r>
              <a:rPr lang="fr-FR" sz="1200" dirty="0">
                <a:latin typeface="Arial" panose="020B0604020202020204" pitchFamily="34" charset="0"/>
                <a:ea typeface="Calibri" panose="020F0502020204030204" pitchFamily="34" charset="0"/>
                <a:cs typeface="Times New Roman" panose="02020603050405020304" pitchFamily="18" charset="0"/>
              </a:rPr>
              <a:t>Vous voulez être assisté dans votre défense aux prud’hommes, vous pouvez nous contacter. </a:t>
            </a:r>
          </a:p>
          <a:p>
            <a:pPr algn="just">
              <a:lnSpc>
                <a:spcPct val="107000"/>
              </a:lnSpc>
              <a:spcAft>
                <a:spcPts val="800"/>
              </a:spcAft>
            </a:pPr>
            <a:endParaRPr lang="fr-FR" sz="1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200" dirty="0">
              <a:latin typeface="Arial" panose="020B0604020202020204" pitchFamily="34" charset="0"/>
              <a:ea typeface="Calibri" panose="020F0502020204030204" pitchFamily="34" charset="0"/>
              <a:cs typeface="Times New Roman" panose="02020603050405020304" pitchFamily="18" charset="0"/>
            </a:endParaRPr>
          </a:p>
        </p:txBody>
      </p:sp>
      <p:pic>
        <p:nvPicPr>
          <p:cNvPr id="32" name="Image 31">
            <a:extLst>
              <a:ext uri="{FF2B5EF4-FFF2-40B4-BE49-F238E27FC236}">
                <a16:creationId xmlns:a16="http://schemas.microsoft.com/office/drawing/2014/main" id="{7CD82480-9296-41B1-C9B5-32738A2CB7CD}"/>
              </a:ext>
            </a:extLst>
          </p:cNvPr>
          <p:cNvPicPr>
            <a:picLocks noChangeAspect="1"/>
          </p:cNvPicPr>
          <p:nvPr/>
        </p:nvPicPr>
        <p:blipFill>
          <a:blip r:embed="rId4"/>
          <a:stretch>
            <a:fillRect/>
          </a:stretch>
        </p:blipFill>
        <p:spPr>
          <a:xfrm>
            <a:off x="-132609" y="1589955"/>
            <a:ext cx="6923520" cy="883997"/>
          </a:xfrm>
          <a:prstGeom prst="rect">
            <a:avLst/>
          </a:prstGeom>
        </p:spPr>
      </p:pic>
      <p:pic>
        <p:nvPicPr>
          <p:cNvPr id="14" name="Image 13">
            <a:extLst>
              <a:ext uri="{FF2B5EF4-FFF2-40B4-BE49-F238E27FC236}">
                <a16:creationId xmlns:a16="http://schemas.microsoft.com/office/drawing/2014/main" id="{6C9269B9-4A59-DAFE-97C4-AD5DF2A2C8A7}"/>
              </a:ext>
            </a:extLst>
          </p:cNvPr>
          <p:cNvPicPr>
            <a:picLocks noChangeAspect="1"/>
          </p:cNvPicPr>
          <p:nvPr/>
        </p:nvPicPr>
        <p:blipFill>
          <a:blip r:embed="rId5"/>
          <a:stretch>
            <a:fillRect/>
          </a:stretch>
        </p:blipFill>
        <p:spPr>
          <a:xfrm>
            <a:off x="139538" y="8796475"/>
            <a:ext cx="1776728" cy="2474707"/>
          </a:xfrm>
          <a:prstGeom prst="rect">
            <a:avLst/>
          </a:prstGeom>
        </p:spPr>
      </p:pic>
      <p:pic>
        <p:nvPicPr>
          <p:cNvPr id="16" name="Image 15">
            <a:extLst>
              <a:ext uri="{FF2B5EF4-FFF2-40B4-BE49-F238E27FC236}">
                <a16:creationId xmlns:a16="http://schemas.microsoft.com/office/drawing/2014/main" id="{8DE4D2D4-8ECB-8966-B562-3E4061CA93EE}"/>
              </a:ext>
            </a:extLst>
          </p:cNvPr>
          <p:cNvPicPr>
            <a:picLocks noChangeAspect="1"/>
          </p:cNvPicPr>
          <p:nvPr/>
        </p:nvPicPr>
        <p:blipFill>
          <a:blip r:embed="rId6"/>
          <a:stretch>
            <a:fillRect/>
          </a:stretch>
        </p:blipFill>
        <p:spPr>
          <a:xfrm>
            <a:off x="9612" y="66852"/>
            <a:ext cx="6923520" cy="1511939"/>
          </a:xfrm>
          <a:prstGeom prst="rect">
            <a:avLst/>
          </a:prstGeom>
        </p:spPr>
      </p:pic>
      <mc:AlternateContent xmlns:mc="http://schemas.openxmlformats.org/markup-compatibility/2006" xmlns:p14="http://schemas.microsoft.com/office/powerpoint/2010/main">
        <mc:Choice Requires="p14">
          <p:contentPart p14:bwMode="auto" r:id="rId7">
            <p14:nvContentPartPr>
              <p14:cNvPr id="19" name="Encre 18">
                <a:extLst>
                  <a:ext uri="{FF2B5EF4-FFF2-40B4-BE49-F238E27FC236}">
                    <a16:creationId xmlns:a16="http://schemas.microsoft.com/office/drawing/2014/main" id="{4F1269F8-D846-FA00-3E44-9960022F0F82}"/>
                  </a:ext>
                </a:extLst>
              </p14:cNvPr>
              <p14:cNvContentPartPr/>
              <p14:nvPr/>
            </p14:nvContentPartPr>
            <p14:xfrm>
              <a:off x="304253" y="10375813"/>
              <a:ext cx="263160" cy="14400"/>
            </p14:xfrm>
          </p:contentPart>
        </mc:Choice>
        <mc:Fallback xmlns="">
          <p:pic>
            <p:nvPicPr>
              <p:cNvPr id="19" name="Encre 18">
                <a:extLst>
                  <a:ext uri="{FF2B5EF4-FFF2-40B4-BE49-F238E27FC236}">
                    <a16:creationId xmlns:a16="http://schemas.microsoft.com/office/drawing/2014/main" id="{4F1269F8-D846-FA00-3E44-9960022F0F82}"/>
                  </a:ext>
                </a:extLst>
              </p:cNvPr>
              <p:cNvPicPr/>
              <p:nvPr/>
            </p:nvPicPr>
            <p:blipFill>
              <a:blip r:embed="rId16"/>
              <a:stretch>
                <a:fillRect/>
              </a:stretch>
            </p:blipFill>
            <p:spPr>
              <a:xfrm>
                <a:off x="250613" y="10268173"/>
                <a:ext cx="370800" cy="230040"/>
              </a:xfrm>
              <a:prstGeom prst="rect">
                <a:avLst/>
              </a:prstGeom>
            </p:spPr>
          </p:pic>
        </mc:Fallback>
      </mc:AlternateContent>
      <p:pic>
        <p:nvPicPr>
          <p:cNvPr id="4" name="Image 3">
            <a:extLst>
              <a:ext uri="{FF2B5EF4-FFF2-40B4-BE49-F238E27FC236}">
                <a16:creationId xmlns:a16="http://schemas.microsoft.com/office/drawing/2014/main" id="{1426FB8F-EBE9-2A56-4C22-AA7EF90AD466}"/>
              </a:ext>
            </a:extLst>
          </p:cNvPr>
          <p:cNvPicPr>
            <a:picLocks noChangeAspect="1"/>
          </p:cNvPicPr>
          <p:nvPr/>
        </p:nvPicPr>
        <p:blipFill>
          <a:blip r:embed="rId17"/>
          <a:stretch>
            <a:fillRect/>
          </a:stretch>
        </p:blipFill>
        <p:spPr>
          <a:xfrm>
            <a:off x="1491255" y="1317469"/>
            <a:ext cx="1469263" cy="323116"/>
          </a:xfrm>
          <a:prstGeom prst="rect">
            <a:avLst/>
          </a:prstGeom>
        </p:spPr>
      </p:pic>
      <p:sp>
        <p:nvSpPr>
          <p:cNvPr id="6" name="ZoneTexte 5">
            <a:extLst>
              <a:ext uri="{FF2B5EF4-FFF2-40B4-BE49-F238E27FC236}">
                <a16:creationId xmlns:a16="http://schemas.microsoft.com/office/drawing/2014/main" id="{7BD9A2BC-9DA6-8904-40A5-516EE228C40E}"/>
              </a:ext>
            </a:extLst>
          </p:cNvPr>
          <p:cNvSpPr txBox="1"/>
          <p:nvPr/>
        </p:nvSpPr>
        <p:spPr>
          <a:xfrm>
            <a:off x="67089" y="2288802"/>
            <a:ext cx="3586641" cy="5632311"/>
          </a:xfrm>
          <a:prstGeom prst="rect">
            <a:avLst/>
          </a:prstGeom>
          <a:noFill/>
        </p:spPr>
        <p:txBody>
          <a:bodyPr wrap="square" rtlCol="0">
            <a:spAutoFit/>
          </a:bodyPr>
          <a:lstStyle/>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Cela nous conduit à poser des questions ;</a:t>
            </a:r>
          </a:p>
          <a:p>
            <a:pPr algn="just"/>
            <a:endParaRPr lang="fr-FR" sz="1200" dirty="0">
              <a:latin typeface="Arial" panose="020B0604020202020204" pitchFamily="34" charset="0"/>
              <a:cs typeface="Arial" panose="020B0604020202020204" pitchFamily="34" charset="0"/>
            </a:endParaRPr>
          </a:p>
          <a:p>
            <a:pPr algn="just"/>
            <a:r>
              <a:rPr lang="fr-FR" sz="1200" dirty="0" err="1">
                <a:latin typeface="Arial" panose="020B0604020202020204" pitchFamily="34" charset="0"/>
                <a:cs typeface="Arial" panose="020B0604020202020204" pitchFamily="34" charset="0"/>
              </a:rPr>
              <a:t>Inetum</a:t>
            </a:r>
            <a:r>
              <a:rPr lang="fr-FR" sz="1200" dirty="0">
                <a:latin typeface="Arial" panose="020B0604020202020204" pitchFamily="34" charset="0"/>
                <a:cs typeface="Arial" panose="020B0604020202020204" pitchFamily="34" charset="0"/>
              </a:rPr>
              <a:t> a-t-elle a pris des mesures concrètes pour encourager et faciliter le covoiturage parmi ses employés ? </a:t>
            </a:r>
          </a:p>
          <a:p>
            <a:pPr algn="just"/>
            <a:endParaRPr lang="fr-FR" sz="1200" dirty="0">
              <a:latin typeface="Arial" panose="020B0604020202020204" pitchFamily="34" charset="0"/>
              <a:cs typeface="Arial" panose="020B0604020202020204" pitchFamily="34" charset="0"/>
            </a:endParaRPr>
          </a:p>
          <a:p>
            <a:pPr algn="just"/>
            <a:r>
              <a:rPr lang="fr-FR" sz="1200" dirty="0" err="1">
                <a:latin typeface="Arial" panose="020B0604020202020204" pitchFamily="34" charset="0"/>
                <a:cs typeface="Arial" panose="020B0604020202020204" pitchFamily="34" charset="0"/>
              </a:rPr>
              <a:t>Inetum</a:t>
            </a:r>
            <a:r>
              <a:rPr lang="fr-FR" sz="1200" dirty="0">
                <a:latin typeface="Arial" panose="020B0604020202020204" pitchFamily="34" charset="0"/>
                <a:cs typeface="Arial" panose="020B0604020202020204" pitchFamily="34" charset="0"/>
              </a:rPr>
              <a:t> a-t-elle adhéré à la Charte d'engagement en faveur du covoiturage pour mettre en œuvre des actions en soutien à cette pratique durable ? </a:t>
            </a:r>
          </a:p>
          <a:p>
            <a:pPr algn="just"/>
            <a:endParaRPr lang="fr-FR" sz="1200" dirty="0">
              <a:latin typeface="Arial" panose="020B0604020202020204" pitchFamily="34" charset="0"/>
              <a:cs typeface="Arial" panose="020B0604020202020204" pitchFamily="34" charset="0"/>
            </a:endParaRPr>
          </a:p>
          <a:p>
            <a:pPr algn="just"/>
            <a:r>
              <a:rPr lang="fr-FR" sz="1200" dirty="0" err="1">
                <a:latin typeface="Arial" panose="020B0604020202020204" pitchFamily="34" charset="0"/>
                <a:cs typeface="Arial" panose="020B0604020202020204" pitchFamily="34" charset="0"/>
              </a:rPr>
              <a:t>Inetum</a:t>
            </a:r>
            <a:r>
              <a:rPr lang="fr-FR" sz="1200" dirty="0">
                <a:latin typeface="Arial" panose="020B0604020202020204" pitchFamily="34" charset="0"/>
                <a:cs typeface="Arial" panose="020B0604020202020204" pitchFamily="34" charset="0"/>
              </a:rPr>
              <a:t> a-t-elle amélioré l'accès au covoiturage et établi des partenariats avec des plateformes reconnues pour offrir des solutions conviviales aux salariés ? </a:t>
            </a:r>
          </a:p>
          <a:p>
            <a:pPr algn="just"/>
            <a:endParaRPr lang="fr-FR" sz="1200" dirty="0">
              <a:latin typeface="Arial" panose="020B0604020202020204" pitchFamily="34" charset="0"/>
              <a:cs typeface="Arial" panose="020B0604020202020204" pitchFamily="34" charset="0"/>
            </a:endParaRPr>
          </a:p>
          <a:p>
            <a:pPr algn="just"/>
            <a:r>
              <a:rPr lang="fr-FR" sz="1200" dirty="0" err="1">
                <a:latin typeface="Arial" panose="020B0604020202020204" pitchFamily="34" charset="0"/>
                <a:cs typeface="Arial" panose="020B0604020202020204" pitchFamily="34" charset="0"/>
              </a:rPr>
              <a:t>Inetum</a:t>
            </a:r>
            <a:r>
              <a:rPr lang="fr-FR" sz="1200" dirty="0">
                <a:latin typeface="Arial" panose="020B0604020202020204" pitchFamily="34" charset="0"/>
                <a:cs typeface="Arial" panose="020B0604020202020204" pitchFamily="34" charset="0"/>
              </a:rPr>
              <a:t> a-t-elle mis en place un système pour faciliter le covoiturage entre collègues vivants à proximité, à l'instar de ce qui a été fait lors des kick-off ? </a:t>
            </a: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AD0413F1-8061-A71D-B256-A6DF084F7008}"/>
              </a:ext>
            </a:extLst>
          </p:cNvPr>
          <p:cNvPicPr>
            <a:picLocks noChangeAspect="1"/>
          </p:cNvPicPr>
          <p:nvPr/>
        </p:nvPicPr>
        <p:blipFill>
          <a:blip r:embed="rId18"/>
          <a:stretch>
            <a:fillRect/>
          </a:stretch>
        </p:blipFill>
        <p:spPr>
          <a:xfrm>
            <a:off x="567413" y="6087154"/>
            <a:ext cx="2527550" cy="1610397"/>
          </a:xfrm>
          <a:prstGeom prst="rect">
            <a:avLst/>
          </a:prstGeom>
        </p:spPr>
      </p:pic>
      <p:sp>
        <p:nvSpPr>
          <p:cNvPr id="11" name="ZoneTexte 10">
            <a:extLst>
              <a:ext uri="{FF2B5EF4-FFF2-40B4-BE49-F238E27FC236}">
                <a16:creationId xmlns:a16="http://schemas.microsoft.com/office/drawing/2014/main" id="{883E3589-F088-1542-8E0F-6E61FF109644}"/>
              </a:ext>
            </a:extLst>
          </p:cNvPr>
          <p:cNvSpPr txBox="1"/>
          <p:nvPr/>
        </p:nvSpPr>
        <p:spPr>
          <a:xfrm>
            <a:off x="3726180" y="4363939"/>
            <a:ext cx="3064731" cy="3231654"/>
          </a:xfrm>
          <a:prstGeom prst="rect">
            <a:avLst/>
          </a:prstGeom>
          <a:noFill/>
        </p:spPr>
        <p:txBody>
          <a:bodyPr wrap="square" rtlCol="0">
            <a:spAutoFit/>
          </a:bodyPr>
          <a:lstStyle/>
          <a:p>
            <a:pPr algn="just"/>
            <a:r>
              <a:rPr lang="fr-FR" sz="1200" dirty="0">
                <a:solidFill>
                  <a:srgbClr val="222222"/>
                </a:solidFill>
                <a:latin typeface="Arial" panose="020B0604020202020204" pitchFamily="34" charset="0"/>
              </a:rPr>
              <a:t>S3I pense qu’il</a:t>
            </a:r>
            <a:r>
              <a:rPr lang="fr-FR" sz="1200" b="0" i="0" dirty="0">
                <a:solidFill>
                  <a:srgbClr val="222222"/>
                </a:solidFill>
                <a:effectLst/>
                <a:latin typeface="Arial" panose="020B0604020202020204" pitchFamily="34" charset="0"/>
              </a:rPr>
              <a:t> est important de sensibiliser les collaborateurs au covoiturage et à ses avantages économiques et environnementaux et qu’il serait judicieux d'inclure des sessions d'information animées par des experts dans le livret d'accueil des nouveaux collaborateurs pour promouvoir les options de covoiturage disponibles au sein de l'entreprise. </a:t>
            </a:r>
          </a:p>
          <a:p>
            <a:pPr algn="just"/>
            <a:endParaRPr lang="fr-FR" sz="1200" dirty="0">
              <a:solidFill>
                <a:srgbClr val="222222"/>
              </a:solidFill>
              <a:latin typeface="Arial" panose="020B0604020202020204" pitchFamily="34" charset="0"/>
            </a:endParaRPr>
          </a:p>
          <a:p>
            <a:pPr algn="just"/>
            <a:r>
              <a:rPr lang="fr-FR" sz="1200" b="0" i="0" dirty="0">
                <a:solidFill>
                  <a:srgbClr val="222222"/>
                </a:solidFill>
                <a:effectLst/>
                <a:latin typeface="Arial" panose="020B0604020202020204" pitchFamily="34" charset="0"/>
              </a:rPr>
              <a:t>Cela contribuerait à la politique de développement de l'écomobilité et à la réduction des gaz à effet de serre, tout en renforçant l'engagement envers la responsabilité sociale des entreprises (RSE).</a:t>
            </a:r>
            <a:r>
              <a:rPr lang="fr-FR" sz="1200" dirty="0">
                <a:latin typeface="Arial" panose="020B0604020202020204" pitchFamily="34" charset="0"/>
                <a:cs typeface="Arial" panose="020B0604020202020204" pitchFamily="34" charset="0"/>
              </a:rPr>
              <a:t> </a:t>
            </a:r>
          </a:p>
        </p:txBody>
      </p:sp>
      <p:sp>
        <p:nvSpPr>
          <p:cNvPr id="20" name="ZoneTexte 19">
            <a:extLst>
              <a:ext uri="{FF2B5EF4-FFF2-40B4-BE49-F238E27FC236}">
                <a16:creationId xmlns:a16="http://schemas.microsoft.com/office/drawing/2014/main" id="{4B2C7DA7-957E-7268-224D-B9CE41E74D06}"/>
              </a:ext>
            </a:extLst>
          </p:cNvPr>
          <p:cNvSpPr txBox="1"/>
          <p:nvPr/>
        </p:nvSpPr>
        <p:spPr>
          <a:xfrm>
            <a:off x="482053" y="7417256"/>
            <a:ext cx="2946947" cy="446276"/>
          </a:xfrm>
          <a:prstGeom prst="rect">
            <a:avLst/>
          </a:prstGeom>
          <a:noFill/>
        </p:spPr>
        <p:txBody>
          <a:bodyPr wrap="square">
            <a:spAutoFit/>
          </a:bodyPr>
          <a:lstStyle/>
          <a:p>
            <a:endParaRPr lang="fr-FR" dirty="0"/>
          </a:p>
          <a:p>
            <a:r>
              <a:rPr lang="fr-FR" sz="500" dirty="0"/>
              <a:t>Image de </a:t>
            </a:r>
            <a:r>
              <a:rPr lang="fr-FR" sz="500" dirty="0" err="1"/>
              <a:t>Freepik</a:t>
            </a:r>
            <a:endParaRPr lang="fr-FR" sz="500" dirty="0"/>
          </a:p>
        </p:txBody>
      </p:sp>
      <p:pic>
        <p:nvPicPr>
          <p:cNvPr id="24" name="Image 23">
            <a:extLst>
              <a:ext uri="{FF2B5EF4-FFF2-40B4-BE49-F238E27FC236}">
                <a16:creationId xmlns:a16="http://schemas.microsoft.com/office/drawing/2014/main" id="{F9332FD1-9E52-5DD3-98F5-CFF9E235CC09}"/>
              </a:ext>
            </a:extLst>
          </p:cNvPr>
          <p:cNvPicPr>
            <a:picLocks noChangeAspect="1"/>
          </p:cNvPicPr>
          <p:nvPr/>
        </p:nvPicPr>
        <p:blipFill>
          <a:blip r:embed="rId19"/>
          <a:stretch>
            <a:fillRect/>
          </a:stretch>
        </p:blipFill>
        <p:spPr>
          <a:xfrm>
            <a:off x="4376206" y="2357090"/>
            <a:ext cx="1865535" cy="18655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Connecteur droit 29"/>
          <p:cNvCxnSpPr/>
          <p:nvPr/>
        </p:nvCxnSpPr>
        <p:spPr>
          <a:xfrm>
            <a:off x="370879" y="11688256"/>
            <a:ext cx="6266739" cy="0"/>
          </a:xfrm>
          <a:prstGeom prst="line">
            <a:avLst/>
          </a:prstGeom>
          <a:solidFill>
            <a:schemeClr val="bg1"/>
          </a:solid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pied de page 2"/>
          <p:cNvSpPr txBox="1">
            <a:spLocks noGrp="1"/>
          </p:cNvSpPr>
          <p:nvPr>
            <p:ph type="ftr" sz="quarter" idx="11"/>
          </p:nvPr>
        </p:nvSpPr>
        <p:spPr>
          <a:xfrm>
            <a:off x="267475" y="11688256"/>
            <a:ext cx="2314575" cy="461665"/>
          </a:xfrm>
          <a:prstGeom prst="rect">
            <a:avLst/>
          </a:prstGeom>
          <a:noFill/>
        </p:spPr>
        <p:txBody>
          <a:bodyPr wrap="square" rtlCol="0">
            <a:spAutoFit/>
          </a:bodyPr>
          <a:lstStyle/>
          <a:p>
            <a:pPr algn="l"/>
            <a:r>
              <a:rPr lang="fr-FR" sz="1200" dirty="0">
                <a:solidFill>
                  <a:schemeClr val="tx2">
                    <a:lumMod val="50000"/>
                  </a:schemeClr>
                </a:solidFill>
                <a:hlinkClick r:id="rId2"/>
              </a:rPr>
              <a:t>inetum@s3i.fr</a:t>
            </a:r>
            <a:endParaRPr lang="fr-FR" sz="1200" dirty="0"/>
          </a:p>
          <a:p>
            <a:pPr algn="l"/>
            <a:r>
              <a:rPr lang="fr-FR" sz="1200" dirty="0">
                <a:hlinkClick r:id="rId3"/>
              </a:rPr>
              <a:t>adhesion@s3i.fr</a:t>
            </a:r>
            <a:endParaRPr lang="fr-FR" sz="1200" dirty="0"/>
          </a:p>
        </p:txBody>
      </p:sp>
      <p:pic>
        <p:nvPicPr>
          <p:cNvPr id="15" name="Image 14">
            <a:extLst>
              <a:ext uri="{FF2B5EF4-FFF2-40B4-BE49-F238E27FC236}">
                <a16:creationId xmlns:a16="http://schemas.microsoft.com/office/drawing/2014/main" id="{824DA246-27FF-9AB5-951A-873B6C0D1DB1}"/>
              </a:ext>
            </a:extLst>
          </p:cNvPr>
          <p:cNvPicPr>
            <a:picLocks noChangeAspect="1"/>
          </p:cNvPicPr>
          <p:nvPr/>
        </p:nvPicPr>
        <p:blipFill>
          <a:blip r:embed="rId4"/>
          <a:stretch>
            <a:fillRect/>
          </a:stretch>
        </p:blipFill>
        <p:spPr>
          <a:xfrm>
            <a:off x="-24636" y="1584284"/>
            <a:ext cx="6852498" cy="883997"/>
          </a:xfrm>
          <a:prstGeom prst="rect">
            <a:avLst/>
          </a:prstGeom>
        </p:spPr>
      </p:pic>
      <p:sp>
        <p:nvSpPr>
          <p:cNvPr id="20" name="ZoneTexte 19">
            <a:extLst>
              <a:ext uri="{FF2B5EF4-FFF2-40B4-BE49-F238E27FC236}">
                <a16:creationId xmlns:a16="http://schemas.microsoft.com/office/drawing/2014/main" id="{628F776E-D0E8-B5BE-E295-50C92237B634}"/>
              </a:ext>
            </a:extLst>
          </p:cNvPr>
          <p:cNvSpPr txBox="1"/>
          <p:nvPr/>
        </p:nvSpPr>
        <p:spPr>
          <a:xfrm>
            <a:off x="82006" y="4871671"/>
            <a:ext cx="6599434" cy="3139321"/>
          </a:xfrm>
          <a:prstGeom prst="rect">
            <a:avLst/>
          </a:prstGeom>
          <a:noFill/>
        </p:spPr>
        <p:txBody>
          <a:bodyPr wrap="square" rtlCol="0">
            <a:spAutoFit/>
          </a:bodyPr>
          <a:lstStyle/>
          <a:p>
            <a:pPr algn="just"/>
            <a:r>
              <a:rPr lang="fr-FR" sz="1200" dirty="0">
                <a:latin typeface="Arial" panose="020B0604020202020204" pitchFamily="34" charset="0"/>
                <a:cs typeface="Arial" panose="020B0604020202020204" pitchFamily="34" charset="0"/>
              </a:rPr>
              <a:t>La Cour administrative d'appel de Versailles a récemment condamné l'État français pour n'avoir pas ajusté et appliqué correctement les règles relatives aux congés payés des salariés malades.</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Cette condamnation est due au fait que le code du travail français ne s’est pas mis en conformité avec le droit européen. Selon le Code du travail, un salarié a droit à 2,5 jours de congé payé par mois travaillé, avec une limite de 30 jours. Mais l’arrêt maladie classique ne permettait pas aux salariés d’acquérir des congés payés.</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Ce jugement met en avant la possibilité pour chaque salarié de tenir l'État français pour responsable en cas de non-conformité du Code du travail aux exigences européennes. En conséquence, les salariés concernés pourraient envisager de demander une indemnisation pour le préjudice subi…</a:t>
            </a:r>
          </a:p>
          <a:p>
            <a:pPr algn="just"/>
            <a:endParaRPr lang="fr-FR" sz="1200" dirty="0">
              <a:latin typeface="Arial" panose="020B0604020202020204" pitchFamily="34" charset="0"/>
              <a:cs typeface="Arial" panose="020B0604020202020204" pitchFamily="34" charset="0"/>
            </a:endParaRPr>
          </a:p>
          <a:p>
            <a:pPr algn="just"/>
            <a:endParaRPr lang="fr-FR" sz="1200" dirty="0">
              <a:latin typeface="Arial" panose="020B0604020202020204" pitchFamily="34" charset="0"/>
              <a:cs typeface="Arial" panose="020B0604020202020204" pitchFamily="34" charset="0"/>
            </a:endParaRPr>
          </a:p>
          <a:p>
            <a:endParaRPr lang="fr-FR" dirty="0"/>
          </a:p>
        </p:txBody>
      </p:sp>
      <p:pic>
        <p:nvPicPr>
          <p:cNvPr id="23" name="Image 22" descr="Garçon atteint d’un cancer">
            <a:extLst>
              <a:ext uri="{FF2B5EF4-FFF2-40B4-BE49-F238E27FC236}">
                <a16:creationId xmlns:a16="http://schemas.microsoft.com/office/drawing/2014/main" id="{949DD6DA-F7F1-3222-47E5-681D28F592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0119" y="4940888"/>
            <a:ext cx="2105421" cy="1525791"/>
          </a:xfrm>
          <a:prstGeom prst="rect">
            <a:avLst/>
          </a:prstGeom>
        </p:spPr>
      </p:pic>
      <p:pic>
        <p:nvPicPr>
          <p:cNvPr id="44" name="Image 43">
            <a:extLst>
              <a:ext uri="{FF2B5EF4-FFF2-40B4-BE49-F238E27FC236}">
                <a16:creationId xmlns:a16="http://schemas.microsoft.com/office/drawing/2014/main" id="{F62CB8AC-F676-642D-264D-9715F756906D}"/>
              </a:ext>
            </a:extLst>
          </p:cNvPr>
          <p:cNvPicPr>
            <a:picLocks noChangeAspect="1"/>
          </p:cNvPicPr>
          <p:nvPr/>
        </p:nvPicPr>
        <p:blipFill>
          <a:blip r:embed="rId6"/>
          <a:stretch>
            <a:fillRect/>
          </a:stretch>
        </p:blipFill>
        <p:spPr>
          <a:xfrm>
            <a:off x="32627" y="18382"/>
            <a:ext cx="6858000" cy="1498488"/>
          </a:xfrm>
          <a:prstGeom prst="rect">
            <a:avLst/>
          </a:prstGeom>
        </p:spPr>
      </p:pic>
      <p:pic>
        <p:nvPicPr>
          <p:cNvPr id="45" name="Image 44">
            <a:extLst>
              <a:ext uri="{FF2B5EF4-FFF2-40B4-BE49-F238E27FC236}">
                <a16:creationId xmlns:a16="http://schemas.microsoft.com/office/drawing/2014/main" id="{3FCEF32B-0F59-E6D8-A03A-8AABA9D41F72}"/>
              </a:ext>
            </a:extLst>
          </p:cNvPr>
          <p:cNvPicPr>
            <a:picLocks noChangeAspect="1"/>
          </p:cNvPicPr>
          <p:nvPr/>
        </p:nvPicPr>
        <p:blipFill>
          <a:blip r:embed="rId7"/>
          <a:stretch>
            <a:fillRect/>
          </a:stretch>
        </p:blipFill>
        <p:spPr>
          <a:xfrm>
            <a:off x="93350" y="4130648"/>
            <a:ext cx="6693988" cy="646232"/>
          </a:xfrm>
          <a:prstGeom prst="rect">
            <a:avLst/>
          </a:prstGeom>
        </p:spPr>
      </p:pic>
      <p:pic>
        <p:nvPicPr>
          <p:cNvPr id="50" name="Image 49">
            <a:extLst>
              <a:ext uri="{FF2B5EF4-FFF2-40B4-BE49-F238E27FC236}">
                <a16:creationId xmlns:a16="http://schemas.microsoft.com/office/drawing/2014/main" id="{F5303E73-0D6A-A4E2-D211-6099AC556A1D}"/>
              </a:ext>
            </a:extLst>
          </p:cNvPr>
          <p:cNvPicPr>
            <a:picLocks noChangeAspect="1"/>
          </p:cNvPicPr>
          <p:nvPr/>
        </p:nvPicPr>
        <p:blipFill>
          <a:blip r:embed="rId8"/>
          <a:stretch>
            <a:fillRect/>
          </a:stretch>
        </p:blipFill>
        <p:spPr>
          <a:xfrm>
            <a:off x="2506358" y="2296176"/>
            <a:ext cx="1811200" cy="1814205"/>
          </a:xfrm>
          <a:prstGeom prst="rect">
            <a:avLst/>
          </a:prstGeom>
        </p:spPr>
      </p:pic>
      <p:sp>
        <p:nvSpPr>
          <p:cNvPr id="52" name="ZoneTexte 51">
            <a:extLst>
              <a:ext uri="{FF2B5EF4-FFF2-40B4-BE49-F238E27FC236}">
                <a16:creationId xmlns:a16="http://schemas.microsoft.com/office/drawing/2014/main" id="{00C6E6DC-1549-6C75-A0C3-893D9100304B}"/>
              </a:ext>
            </a:extLst>
          </p:cNvPr>
          <p:cNvSpPr txBox="1"/>
          <p:nvPr/>
        </p:nvSpPr>
        <p:spPr>
          <a:xfrm>
            <a:off x="2427494" y="3912114"/>
            <a:ext cx="4764504" cy="154914"/>
          </a:xfrm>
          <a:prstGeom prst="rect">
            <a:avLst/>
          </a:prstGeom>
          <a:noFill/>
        </p:spPr>
        <p:txBody>
          <a:bodyPr wrap="square">
            <a:spAutoFit/>
          </a:bodyPr>
          <a:lstStyle/>
          <a:p>
            <a:pPr>
              <a:lnSpc>
                <a:spcPct val="107000"/>
              </a:lnSpc>
              <a:spcAft>
                <a:spcPts val="800"/>
              </a:spcAft>
            </a:pPr>
            <a:r>
              <a:rPr lang="en-US" sz="400" dirty="0">
                <a:effectLst/>
                <a:latin typeface="Arial" panose="020B0604020202020204" pitchFamily="34" charset="0"/>
                <a:ea typeface="Calibri" panose="020F0502020204030204" pitchFamily="34" charset="0"/>
                <a:cs typeface="Times New Roman" panose="02020603050405020304" pitchFamily="18" charset="0"/>
              </a:rPr>
              <a:t>https://www.freepik.com/free-photo/person-seeing-through-magnifying-glass_871239.htm</a:t>
            </a:r>
            <a:endParaRPr lang="fr-FR" sz="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3" name="Image 52">
            <a:extLst>
              <a:ext uri="{FF2B5EF4-FFF2-40B4-BE49-F238E27FC236}">
                <a16:creationId xmlns:a16="http://schemas.microsoft.com/office/drawing/2014/main" id="{75858C01-BFCE-4683-7B50-2B0881CC8E6C}"/>
              </a:ext>
            </a:extLst>
          </p:cNvPr>
          <p:cNvPicPr>
            <a:picLocks noChangeAspect="1"/>
          </p:cNvPicPr>
          <p:nvPr/>
        </p:nvPicPr>
        <p:blipFill>
          <a:blip r:embed="rId9"/>
          <a:stretch>
            <a:fillRect/>
          </a:stretch>
        </p:blipFill>
        <p:spPr>
          <a:xfrm>
            <a:off x="326327" y="2497014"/>
            <a:ext cx="2101167" cy="1549074"/>
          </a:xfrm>
          <a:prstGeom prst="rect">
            <a:avLst/>
          </a:prstGeom>
        </p:spPr>
      </p:pic>
      <p:sp>
        <p:nvSpPr>
          <p:cNvPr id="55" name="ZoneTexte 54">
            <a:extLst>
              <a:ext uri="{FF2B5EF4-FFF2-40B4-BE49-F238E27FC236}">
                <a16:creationId xmlns:a16="http://schemas.microsoft.com/office/drawing/2014/main" id="{611F1F8D-6696-BBBF-D032-5C45C8CCEB1C}"/>
              </a:ext>
            </a:extLst>
          </p:cNvPr>
          <p:cNvSpPr txBox="1"/>
          <p:nvPr/>
        </p:nvSpPr>
        <p:spPr>
          <a:xfrm>
            <a:off x="93350" y="3923462"/>
            <a:ext cx="4764504" cy="153504"/>
          </a:xfrm>
          <a:prstGeom prst="rect">
            <a:avLst/>
          </a:prstGeom>
          <a:noFill/>
        </p:spPr>
        <p:txBody>
          <a:bodyPr wrap="square">
            <a:spAutoFit/>
          </a:bodyPr>
          <a:lstStyle/>
          <a:p>
            <a:pPr>
              <a:lnSpc>
                <a:spcPct val="107000"/>
              </a:lnSpc>
              <a:spcAft>
                <a:spcPts val="800"/>
              </a:spcAft>
            </a:pPr>
            <a:r>
              <a:rPr lang="en-US" sz="400" dirty="0">
                <a:effectLst/>
                <a:latin typeface="Arial" panose="020B0604020202020204" pitchFamily="34" charset="0"/>
                <a:ea typeface="Calibri" panose="020F0502020204030204" pitchFamily="34" charset="0"/>
                <a:cs typeface="Arial" panose="020B0604020202020204" pitchFamily="34" charset="0"/>
              </a:rPr>
              <a:t>https://www.freepik.com/free-photo/information-web-icon-3d-design-element_22144131.htm</a:t>
            </a:r>
            <a:endParaRPr lang="fr-FR" sz="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Image 1">
            <a:extLst>
              <a:ext uri="{FF2B5EF4-FFF2-40B4-BE49-F238E27FC236}">
                <a16:creationId xmlns:a16="http://schemas.microsoft.com/office/drawing/2014/main" id="{A508BAD0-04C8-2EF5-0FE7-E4B043AED9A6}"/>
              </a:ext>
            </a:extLst>
          </p:cNvPr>
          <p:cNvPicPr>
            <a:picLocks noChangeAspect="1"/>
          </p:cNvPicPr>
          <p:nvPr/>
        </p:nvPicPr>
        <p:blipFill>
          <a:blip r:embed="rId10"/>
          <a:stretch>
            <a:fillRect/>
          </a:stretch>
        </p:blipFill>
        <p:spPr>
          <a:xfrm>
            <a:off x="1525024" y="1273671"/>
            <a:ext cx="1469263" cy="323116"/>
          </a:xfrm>
          <a:prstGeom prst="rect">
            <a:avLst/>
          </a:prstGeom>
        </p:spPr>
      </p:pic>
      <p:sp>
        <p:nvSpPr>
          <p:cNvPr id="4" name="ZoneTexte 3">
            <a:extLst>
              <a:ext uri="{FF2B5EF4-FFF2-40B4-BE49-F238E27FC236}">
                <a16:creationId xmlns:a16="http://schemas.microsoft.com/office/drawing/2014/main" id="{394449A1-62E0-0436-00B1-5895799DA629}"/>
              </a:ext>
            </a:extLst>
          </p:cNvPr>
          <p:cNvSpPr txBox="1"/>
          <p:nvPr/>
        </p:nvSpPr>
        <p:spPr>
          <a:xfrm>
            <a:off x="38184" y="8122741"/>
            <a:ext cx="6737810" cy="3416320"/>
          </a:xfrm>
          <a:prstGeom prst="rect">
            <a:avLst/>
          </a:prstGeom>
          <a:noFill/>
        </p:spPr>
        <p:txBody>
          <a:bodyPr wrap="square" rtlCol="0">
            <a:spAutoFit/>
          </a:bodyPr>
          <a:lstStyle/>
          <a:p>
            <a:pPr algn="just"/>
            <a:r>
              <a:rPr lang="fr-FR" sz="1200" dirty="0">
                <a:latin typeface="Arial" panose="020B0604020202020204" pitchFamily="34" charset="0"/>
                <a:cs typeface="Arial" panose="020B0604020202020204" pitchFamily="34" charset="0"/>
              </a:rPr>
              <a:t>Les élus S3i attirent votre attention sur le fait que l'entretien professionnel (obligatoire au moins tous les 2 ans) et l'entretien d'évaluation peuvent avoir lieu le même jour, comme l'a précisé la Cour de cassation dans son arrêt du 5 juillet 2023. </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Ces entretiens servent à des finalités distinctes et doivent être soigneusement différenciés au niveau de leur formalisme. Il est essentiel que chacun de ces entretiens soit documenté séparément, avec des mentions spécifiques correspondant à leur objectif respectif.</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L’entretien d’évaluation a pour objectif d’évaluer les compétences du salarié et ses réalisations sur l’année écoulée et de fixer les objectifs pour l’année à venir. </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L’entretien professionnel abordera des aspects tels que les aspirations et les possibilités d'évolution, les souhaits de formation, que la validation des acquis professionnels, le compte personnel de formation (CPF)…</a:t>
            </a:r>
          </a:p>
          <a:p>
            <a:pPr algn="just"/>
            <a:endParaRPr lang="fr-FR" sz="12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Les élus S3i rappellent qu’il est impératif de veiller à maintenir une distinction entre les deux entretiens ainsi qu’une documentation spécifique à chaque processus. Vous devez absolument rester vigilants et l’exiger de vos managers. Nous y veillerons avec vous.</a:t>
            </a:r>
          </a:p>
        </p:txBody>
      </p:sp>
      <p:sp>
        <p:nvSpPr>
          <p:cNvPr id="5" name="ZoneTexte 4">
            <a:extLst>
              <a:ext uri="{FF2B5EF4-FFF2-40B4-BE49-F238E27FC236}">
                <a16:creationId xmlns:a16="http://schemas.microsoft.com/office/drawing/2014/main" id="{6205C850-95C5-5238-BEA8-CD36EBD4054C}"/>
              </a:ext>
            </a:extLst>
          </p:cNvPr>
          <p:cNvSpPr txBox="1"/>
          <p:nvPr/>
        </p:nvSpPr>
        <p:spPr>
          <a:xfrm>
            <a:off x="114633" y="4232590"/>
            <a:ext cx="1786467" cy="369332"/>
          </a:xfrm>
          <a:prstGeom prst="rect">
            <a:avLst/>
          </a:prstGeom>
          <a:noFill/>
        </p:spPr>
        <p:txBody>
          <a:bodyPr wrap="square" rtlCol="0">
            <a:spAutoFit/>
          </a:bodyPr>
          <a:lstStyle/>
          <a:p>
            <a:r>
              <a:rPr lang="fr-FR" b="1" dirty="0">
                <a:latin typeface="Arial Rounded MT Bold" panose="020F0704030504030204" pitchFamily="34" charset="0"/>
              </a:rPr>
              <a:t>Congés payés</a:t>
            </a:r>
          </a:p>
        </p:txBody>
      </p:sp>
      <p:pic>
        <p:nvPicPr>
          <p:cNvPr id="6" name="Image 5">
            <a:extLst>
              <a:ext uri="{FF2B5EF4-FFF2-40B4-BE49-F238E27FC236}">
                <a16:creationId xmlns:a16="http://schemas.microsoft.com/office/drawing/2014/main" id="{88258A80-CD3A-0D98-02CC-340D73128A98}"/>
              </a:ext>
            </a:extLst>
          </p:cNvPr>
          <p:cNvPicPr>
            <a:picLocks noChangeAspect="1"/>
          </p:cNvPicPr>
          <p:nvPr/>
        </p:nvPicPr>
        <p:blipFill>
          <a:blip r:embed="rId11"/>
          <a:stretch>
            <a:fillRect/>
          </a:stretch>
        </p:blipFill>
        <p:spPr>
          <a:xfrm>
            <a:off x="82006" y="7402206"/>
            <a:ext cx="6693988" cy="646232"/>
          </a:xfrm>
          <a:prstGeom prst="rect">
            <a:avLst/>
          </a:prstGeom>
        </p:spPr>
      </p:pic>
      <p:sp>
        <p:nvSpPr>
          <p:cNvPr id="7" name="ZoneTexte 6">
            <a:extLst>
              <a:ext uri="{FF2B5EF4-FFF2-40B4-BE49-F238E27FC236}">
                <a16:creationId xmlns:a16="http://schemas.microsoft.com/office/drawing/2014/main" id="{BFDF9730-708B-9C42-D3A1-D6BF801B1D8B}"/>
              </a:ext>
            </a:extLst>
          </p:cNvPr>
          <p:cNvSpPr txBox="1"/>
          <p:nvPr/>
        </p:nvSpPr>
        <p:spPr>
          <a:xfrm>
            <a:off x="114633" y="7540656"/>
            <a:ext cx="5532192" cy="369332"/>
          </a:xfrm>
          <a:prstGeom prst="rect">
            <a:avLst/>
          </a:prstGeom>
          <a:noFill/>
        </p:spPr>
        <p:txBody>
          <a:bodyPr wrap="square" rtlCol="0">
            <a:spAutoFit/>
          </a:bodyPr>
          <a:lstStyle/>
          <a:p>
            <a:r>
              <a:rPr lang="fr-FR" b="1" dirty="0">
                <a:latin typeface="Arial Rounded MT Bold" panose="020F0704030504030204" pitchFamily="34" charset="0"/>
                <a:cs typeface="Arial" panose="020B0604020202020204" pitchFamily="34" charset="0"/>
              </a:rPr>
              <a:t>Entretien d’</a:t>
            </a:r>
            <a:r>
              <a:rPr lang="fr-FR" b="1" dirty="0" err="1">
                <a:latin typeface="Arial Rounded MT Bold" panose="020F0704030504030204" pitchFamily="34" charset="0"/>
                <a:cs typeface="Arial" panose="020B0604020202020204" pitchFamily="34" charset="0"/>
              </a:rPr>
              <a:t>évalution</a:t>
            </a:r>
            <a:r>
              <a:rPr lang="fr-FR" b="1" dirty="0">
                <a:latin typeface="Arial Rounded MT Bold" panose="020F0704030504030204" pitchFamily="34" charset="0"/>
                <a:cs typeface="Arial" panose="020B0604020202020204" pitchFamily="34" charset="0"/>
              </a:rPr>
              <a:t> &amp; entretien professionnel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rganigramme : Alternative 27"/>
          <p:cNvSpPr/>
          <p:nvPr/>
        </p:nvSpPr>
        <p:spPr>
          <a:xfrm>
            <a:off x="206313" y="2644785"/>
            <a:ext cx="6445373" cy="8987878"/>
          </a:xfrm>
          <a:prstGeom prst="flowChartAlternateProcess">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endPar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r>
              <a:rPr lang="fr-FR" sz="14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rPr>
              <a:t>Votre contact S3i </a:t>
            </a:r>
          </a:p>
          <a:p>
            <a:pPr algn="just"/>
            <a:r>
              <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rPr>
              <a:t>     Représentante de Section </a:t>
            </a:r>
          </a:p>
          <a:p>
            <a:pPr algn="just"/>
            <a:r>
              <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rPr>
              <a:t>     Syndicale</a:t>
            </a:r>
          </a:p>
          <a:p>
            <a:pPr algn="just"/>
            <a:r>
              <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rPr>
              <a:t>     Nadira Zeroual</a:t>
            </a:r>
          </a:p>
          <a:p>
            <a:pPr algn="just"/>
            <a:r>
              <a:rPr lang="fr-FR" sz="1400" b="1" dirty="0">
                <a:solidFill>
                  <a:srgbClr val="0070C0"/>
                </a:solidFill>
                <a:latin typeface="Arial" panose="020B0604020202020204" pitchFamily="34" charset="0"/>
                <a:ea typeface="Calibri" panose="020F0502020204030204" pitchFamily="34" charset="0"/>
                <a:cs typeface="Arial" panose="020B0604020202020204" pitchFamily="34" charset="0"/>
              </a:rPr>
              <a:t>     Téléphone : 07.60.22.27.42</a:t>
            </a:r>
          </a:p>
        </p:txBody>
      </p:sp>
      <p:pic>
        <p:nvPicPr>
          <p:cNvPr id="13" name="Image 12"/>
          <p:cNvPicPr>
            <a:picLocks noChangeAspect="1"/>
          </p:cNvPicPr>
          <p:nvPr/>
        </p:nvPicPr>
        <p:blipFill>
          <a:blip r:embed="rId2"/>
          <a:stretch>
            <a:fillRect/>
          </a:stretch>
        </p:blipFill>
        <p:spPr>
          <a:xfrm>
            <a:off x="4764285" y="10216939"/>
            <a:ext cx="960278" cy="1000291"/>
          </a:xfrm>
          <a:prstGeom prst="rect">
            <a:avLst/>
          </a:prstGeom>
        </p:spPr>
      </p:pic>
      <p:cxnSp>
        <p:nvCxnSpPr>
          <p:cNvPr id="16" name="Connecteur droit 15"/>
          <p:cNvCxnSpPr/>
          <p:nvPr/>
        </p:nvCxnSpPr>
        <p:spPr>
          <a:xfrm>
            <a:off x="399086" y="11695121"/>
            <a:ext cx="6295015"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721247" y="6771040"/>
            <a:ext cx="5533372" cy="2985433"/>
          </a:xfrm>
          <a:prstGeom prst="rect">
            <a:avLst/>
          </a:prstGeom>
          <a:noFill/>
        </p:spPr>
        <p:txBody>
          <a:bodyPr wrap="square" rtlCol="0">
            <a:spAutoFit/>
          </a:bodyPr>
          <a:lstStyle/>
          <a:p>
            <a:pPr algn="ctr"/>
            <a:endParaRPr lang="fr-FR" sz="2000" b="1" dirty="0">
              <a:solidFill>
                <a:srgbClr val="0070C0"/>
              </a:solidFill>
              <a:latin typeface="Arial" panose="020B0604020202020204" pitchFamily="34" charset="0"/>
              <a:cs typeface="Arial" panose="020B0604020202020204" pitchFamily="34" charset="0"/>
            </a:endParaRPr>
          </a:p>
          <a:p>
            <a:pPr algn="ctr"/>
            <a:r>
              <a:rPr lang="fr-FR" sz="2000" b="1" dirty="0">
                <a:solidFill>
                  <a:srgbClr val="0070C0"/>
                </a:solidFill>
                <a:latin typeface="Arial" panose="020B0604020202020204" pitchFamily="34" charset="0"/>
                <a:cs typeface="Arial" panose="020B0604020202020204" pitchFamily="34" charset="0"/>
              </a:rPr>
              <a:t>Montant des cotisations S3i 2023</a:t>
            </a:r>
          </a:p>
          <a:p>
            <a:pPr algn="ctr"/>
            <a:endParaRPr lang="fr-FR" sz="1600" b="1" u="sng" dirty="0">
              <a:solidFill>
                <a:schemeClr val="accent1">
                  <a:lumMod val="75000"/>
                </a:schemeClr>
              </a:solidFill>
              <a:latin typeface="Arial" panose="020B0604020202020204" pitchFamily="34" charset="0"/>
              <a:cs typeface="Arial" panose="020B0604020202020204" pitchFamily="34" charset="0"/>
            </a:endParaRPr>
          </a:p>
          <a:p>
            <a:r>
              <a:rPr lang="fr-FR" sz="1200" dirty="0" err="1">
                <a:latin typeface="Arial" panose="020B0604020202020204" pitchFamily="34" charset="0"/>
                <a:cs typeface="Arial" panose="020B0604020202020204" pitchFamily="34" charset="0"/>
              </a:rPr>
              <a:t>Adhérent.e</a:t>
            </a:r>
            <a:r>
              <a:rPr lang="fr-FR" sz="1200" dirty="0">
                <a:latin typeface="Arial" panose="020B0604020202020204" pitchFamily="34" charset="0"/>
                <a:cs typeface="Arial" panose="020B0604020202020204" pitchFamily="34" charset="0"/>
              </a:rPr>
              <a:t> non cadre : </a:t>
            </a:r>
            <a:r>
              <a:rPr lang="fr-FR" sz="1200" b="1" dirty="0">
                <a:solidFill>
                  <a:srgbClr val="0070C0"/>
                </a:solidFill>
                <a:latin typeface="Arial" panose="020B0604020202020204" pitchFamily="34" charset="0"/>
                <a:cs typeface="Arial" panose="020B0604020202020204" pitchFamily="34" charset="0"/>
              </a:rPr>
              <a:t>60 €</a:t>
            </a:r>
          </a:p>
          <a:p>
            <a:r>
              <a:rPr lang="fr-FR" sz="1200" dirty="0" err="1">
                <a:latin typeface="Arial" panose="020B0604020202020204" pitchFamily="34" charset="0"/>
                <a:cs typeface="Arial" panose="020B0604020202020204" pitchFamily="34" charset="0"/>
              </a:rPr>
              <a:t>Adhérent.e</a:t>
            </a:r>
            <a:r>
              <a:rPr lang="fr-FR" sz="1200" dirty="0">
                <a:latin typeface="Arial" panose="020B0604020202020204" pitchFamily="34" charset="0"/>
                <a:cs typeface="Arial" panose="020B0604020202020204" pitchFamily="34" charset="0"/>
              </a:rPr>
              <a:t> cadre : </a:t>
            </a:r>
            <a:r>
              <a:rPr lang="fr-FR" sz="1200" b="1" dirty="0">
                <a:solidFill>
                  <a:srgbClr val="0070C0"/>
                </a:solidFill>
                <a:latin typeface="Arial" panose="020B0604020202020204" pitchFamily="34" charset="0"/>
                <a:cs typeface="Arial" panose="020B0604020202020204" pitchFamily="34" charset="0"/>
              </a:rPr>
              <a:t>100 €</a:t>
            </a:r>
          </a:p>
          <a:p>
            <a:r>
              <a:rPr lang="fr-FR" sz="1200" dirty="0">
                <a:latin typeface="Arial" panose="020B0604020202020204" pitchFamily="34" charset="0"/>
                <a:cs typeface="Arial" panose="020B0604020202020204" pitchFamily="34" charset="0"/>
              </a:rPr>
              <a:t>La cotisation max. annuelle pour 2023 </a:t>
            </a:r>
          </a:p>
          <a:p>
            <a:r>
              <a:rPr lang="fr-FR" sz="1200" dirty="0">
                <a:latin typeface="Arial" panose="020B0604020202020204" pitchFamily="34" charset="0"/>
                <a:cs typeface="Arial" panose="020B0604020202020204" pitchFamily="34" charset="0"/>
              </a:rPr>
              <a:t>revient à </a:t>
            </a:r>
            <a:r>
              <a:rPr lang="fr-FR" sz="1200" b="1" dirty="0">
                <a:solidFill>
                  <a:srgbClr val="0070C0"/>
                </a:solidFill>
                <a:latin typeface="Arial" panose="020B0604020202020204" pitchFamily="34" charset="0"/>
                <a:cs typeface="Arial" panose="020B0604020202020204" pitchFamily="34" charset="0"/>
              </a:rPr>
              <a:t>34 €</a:t>
            </a:r>
            <a:r>
              <a:rPr lang="fr-FR" sz="1200" dirty="0">
                <a:latin typeface="Arial" panose="020B0604020202020204" pitchFamily="34" charset="0"/>
                <a:cs typeface="Arial" panose="020B0604020202020204" pitchFamily="34" charset="0"/>
              </a:rPr>
              <a:t> après déduction fiscale</a:t>
            </a:r>
          </a:p>
          <a:p>
            <a:r>
              <a:rPr lang="fr-FR" sz="1200" dirty="0">
                <a:latin typeface="Arial" panose="020B0604020202020204" pitchFamily="34" charset="0"/>
                <a:cs typeface="Arial" panose="020B0604020202020204" pitchFamily="34" charset="0"/>
              </a:rPr>
              <a:t>Pour retrouver des informations </a:t>
            </a:r>
          </a:p>
          <a:p>
            <a:r>
              <a:rPr lang="fr-FR" sz="1200" dirty="0">
                <a:latin typeface="Arial" panose="020B0604020202020204" pitchFamily="34" charset="0"/>
                <a:cs typeface="Arial" panose="020B0604020202020204" pitchFamily="34" charset="0"/>
              </a:rPr>
              <a:t>complémentaires, connectez vous sur </a:t>
            </a:r>
          </a:p>
          <a:p>
            <a:r>
              <a:rPr lang="fr-FR" sz="1200" dirty="0">
                <a:latin typeface="Arial" panose="020B0604020202020204" pitchFamily="34" charset="0"/>
                <a:cs typeface="Arial" panose="020B0604020202020204" pitchFamily="34" charset="0"/>
              </a:rPr>
              <a:t>notre site internet </a:t>
            </a:r>
            <a:r>
              <a:rPr lang="fr-FR" sz="1200" dirty="0">
                <a:solidFill>
                  <a:srgbClr val="0070C0"/>
                </a:solidFill>
                <a:latin typeface="Arial" panose="020B0604020202020204" pitchFamily="34" charset="0"/>
                <a:cs typeface="Arial" panose="020B0604020202020204" pitchFamily="34" charset="0"/>
                <a:hlinkClick r:id="rId3"/>
              </a:rPr>
              <a:t>http://www.s3i-france.com</a:t>
            </a:r>
            <a:endParaRPr lang="fr-FR" sz="1200" dirty="0">
              <a:solidFill>
                <a:srgbClr val="0070C0"/>
              </a:solidFill>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ou par mail : </a:t>
            </a:r>
            <a:r>
              <a:rPr lang="fr-FR" sz="1200" dirty="0">
                <a:solidFill>
                  <a:srgbClr val="0070C0"/>
                </a:solidFill>
                <a:latin typeface="Arial" panose="020B0604020202020204" pitchFamily="34" charset="0"/>
                <a:cs typeface="Arial" panose="020B0604020202020204" pitchFamily="34" charset="0"/>
                <a:hlinkClick r:id="rId4"/>
              </a:rPr>
              <a:t>inetum@s3i.fr</a:t>
            </a:r>
            <a:r>
              <a:rPr lang="fr-FR" sz="1200" dirty="0">
                <a:solidFill>
                  <a:srgbClr val="0070C0"/>
                </a:solidFill>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et </a:t>
            </a:r>
            <a:r>
              <a:rPr lang="fr-FR" sz="1200" u="sng" dirty="0">
                <a:solidFill>
                  <a:srgbClr val="0070C0"/>
                </a:solidFill>
                <a:latin typeface="Arial" panose="020B0604020202020204" pitchFamily="34" charset="0"/>
                <a:cs typeface="Arial" panose="020B0604020202020204" pitchFamily="34" charset="0"/>
                <a:hlinkClick r:id="rId5"/>
              </a:rPr>
              <a:t>adhesion@s3i.fr</a:t>
            </a:r>
            <a:endParaRPr lang="fr-FR" sz="1200" u="sng" dirty="0">
              <a:solidFill>
                <a:srgbClr val="0070C0"/>
              </a:solidFill>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br>
              <a:rPr lang="fr-FR" sz="1200" dirty="0">
                <a:latin typeface="Arial" panose="020B0604020202020204" pitchFamily="34" charset="0"/>
                <a:cs typeface="Arial" panose="020B0604020202020204" pitchFamily="34" charset="0"/>
                <a:hlinkClick r:id="rId6"/>
              </a:rPr>
            </a:br>
            <a:endParaRPr lang="fr-FR" sz="1200" dirty="0">
              <a:latin typeface="Arial" panose="020B0604020202020204" pitchFamily="34" charset="0"/>
              <a:cs typeface="Arial" panose="020B0604020202020204" pitchFamily="34" charset="0"/>
            </a:endParaRPr>
          </a:p>
        </p:txBody>
      </p:sp>
      <p:sp>
        <p:nvSpPr>
          <p:cNvPr id="19" name="ZoneTexte 22"/>
          <p:cNvSpPr txBox="1"/>
          <p:nvPr/>
        </p:nvSpPr>
        <p:spPr>
          <a:xfrm>
            <a:off x="4744928" y="9759602"/>
            <a:ext cx="998992"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200" b="1" dirty="0">
                <a:solidFill>
                  <a:srgbClr val="0070C0"/>
                </a:solidFill>
                <a:latin typeface="Arial" panose="020B0604020202020204" pitchFamily="34" charset="0"/>
                <a:ea typeface="Calibri" panose="020F0502020204030204" pitchFamily="34" charset="0"/>
                <a:cs typeface="Arial" panose="020B0604020202020204" pitchFamily="34" charset="0"/>
              </a:rPr>
              <a:t>Bulletin </a:t>
            </a:r>
            <a:br>
              <a:rPr lang="fr-FR" sz="1200" b="1" dirty="0">
                <a:solidFill>
                  <a:srgbClr val="0070C0"/>
                </a:solidFill>
                <a:latin typeface="Arial" panose="020B0604020202020204" pitchFamily="34" charset="0"/>
                <a:ea typeface="Calibri" panose="020F0502020204030204" pitchFamily="34" charset="0"/>
                <a:cs typeface="Arial" panose="020B0604020202020204" pitchFamily="34" charset="0"/>
              </a:rPr>
            </a:br>
            <a:r>
              <a:rPr lang="fr-FR" sz="1200" b="1" dirty="0">
                <a:solidFill>
                  <a:srgbClr val="0070C0"/>
                </a:solidFill>
                <a:latin typeface="Arial" panose="020B0604020202020204" pitchFamily="34" charset="0"/>
                <a:ea typeface="Calibri" panose="020F0502020204030204" pitchFamily="34" charset="0"/>
                <a:cs typeface="Arial" panose="020B0604020202020204" pitchFamily="34" charset="0"/>
              </a:rPr>
              <a:t>d’adhésion</a:t>
            </a:r>
          </a:p>
        </p:txBody>
      </p:sp>
      <p:pic>
        <p:nvPicPr>
          <p:cNvPr id="10" name="Image 9"/>
          <p:cNvPicPr>
            <a:picLocks noChangeAspect="1"/>
          </p:cNvPicPr>
          <p:nvPr/>
        </p:nvPicPr>
        <p:blipFill>
          <a:blip r:embed="rId7"/>
          <a:stretch>
            <a:fillRect/>
          </a:stretch>
        </p:blipFill>
        <p:spPr>
          <a:xfrm>
            <a:off x="3548380" y="10215245"/>
            <a:ext cx="958850" cy="1022350"/>
          </a:xfrm>
          <a:prstGeom prst="rect">
            <a:avLst/>
          </a:prstGeom>
        </p:spPr>
      </p:pic>
      <p:sp>
        <p:nvSpPr>
          <p:cNvPr id="8" name="Espace réservé du pied de page 7"/>
          <p:cNvSpPr txBox="1">
            <a:spLocks noGrp="1"/>
          </p:cNvSpPr>
          <p:nvPr>
            <p:ph type="ftr" sz="quarter" idx="11"/>
          </p:nvPr>
        </p:nvSpPr>
        <p:spPr>
          <a:xfrm>
            <a:off x="345960" y="11695121"/>
            <a:ext cx="2314575" cy="461665"/>
          </a:xfrm>
          <a:prstGeom prst="rect">
            <a:avLst/>
          </a:prstGeom>
          <a:noFill/>
        </p:spPr>
        <p:txBody>
          <a:bodyPr wrap="square" rtlCol="0">
            <a:spAutoFit/>
          </a:bodyPr>
          <a:lstStyle/>
          <a:p>
            <a:pPr algn="l"/>
            <a:r>
              <a:rPr lang="fr-FR" sz="1200" dirty="0">
                <a:solidFill>
                  <a:schemeClr val="tx2">
                    <a:lumMod val="50000"/>
                  </a:schemeClr>
                </a:solidFill>
                <a:hlinkClick r:id="rId4"/>
              </a:rPr>
              <a:t>inetum@s3i.fr</a:t>
            </a:r>
            <a:endParaRPr lang="fr-FR" sz="1200" dirty="0"/>
          </a:p>
          <a:p>
            <a:pPr algn="l"/>
            <a:r>
              <a:rPr lang="fr-FR" sz="1200" dirty="0">
                <a:hlinkClick r:id="rId5"/>
              </a:rPr>
              <a:t>adhesion@s3i.fr</a:t>
            </a:r>
            <a:endParaRPr lang="fr-FR" sz="1200" dirty="0"/>
          </a:p>
        </p:txBody>
      </p:sp>
      <p:sp>
        <p:nvSpPr>
          <p:cNvPr id="4" name="ZoneTexte 3"/>
          <p:cNvSpPr txBox="1"/>
          <p:nvPr/>
        </p:nvSpPr>
        <p:spPr>
          <a:xfrm>
            <a:off x="158454" y="1510543"/>
            <a:ext cx="5087127" cy="707886"/>
          </a:xfrm>
          <a:prstGeom prst="rect">
            <a:avLst/>
          </a:prstGeom>
          <a:noFill/>
        </p:spPr>
        <p:txBody>
          <a:bodyPr wrap="square">
            <a:spAutoFit/>
          </a:bodyPr>
          <a:lstStyle/>
          <a:p>
            <a:r>
              <a:rPr lang="fr-FR" sz="2000" b="1" dirty="0">
                <a:solidFill>
                  <a:schemeClr val="bg2">
                    <a:lumMod val="50000"/>
                  </a:schemeClr>
                </a:solidFill>
                <a:effectLst>
                  <a:outerShdw blurRad="50800" dist="50800" dir="5400000" algn="ctr" rotWithShape="0">
                    <a:schemeClr val="bg2">
                      <a:lumMod val="60000"/>
                      <a:lumOff val="40000"/>
                    </a:schemeClr>
                  </a:outerShdw>
                </a:effectLst>
                <a:latin typeface="Arial Rounded MT Bold" panose="020F0704030504030204" pitchFamily="34" charset="0"/>
              </a:rPr>
              <a:t>La newsletter mensuelle du syndicat autonome &amp; indépendant</a:t>
            </a:r>
          </a:p>
        </p:txBody>
      </p:sp>
      <p:grpSp>
        <p:nvGrpSpPr>
          <p:cNvPr id="6" name="Groupe 5"/>
          <p:cNvGrpSpPr/>
          <p:nvPr/>
        </p:nvGrpSpPr>
        <p:grpSpPr>
          <a:xfrm>
            <a:off x="0" y="18423"/>
            <a:ext cx="6858000" cy="1429662"/>
            <a:chOff x="-45789" y="52653"/>
            <a:chExt cx="6517965" cy="1429662"/>
          </a:xfrm>
        </p:grpSpPr>
        <p:pic>
          <p:nvPicPr>
            <p:cNvPr id="9" name="Image 8"/>
            <p:cNvPicPr>
              <a:picLocks noChangeAspect="1"/>
            </p:cNvPicPr>
            <p:nvPr/>
          </p:nvPicPr>
          <p:blipFill>
            <a:blip r:embed="rId8"/>
            <a:stretch>
              <a:fillRect/>
            </a:stretch>
          </p:blipFill>
          <p:spPr>
            <a:xfrm>
              <a:off x="1389002" y="148277"/>
              <a:ext cx="4986805" cy="1080756"/>
            </a:xfrm>
            <a:prstGeom prst="rect">
              <a:avLst/>
            </a:prstGeom>
            <a:effectLst>
              <a:outerShdw blurRad="50800" dist="38100" dir="2700000" algn="tl" rotWithShape="0">
                <a:prstClr val="black">
                  <a:alpha val="57000"/>
                </a:prstClr>
              </a:outerShdw>
            </a:effectLst>
          </p:spPr>
        </p:pic>
        <p:sp>
          <p:nvSpPr>
            <p:cNvPr id="11" name="ZoneTexte 10"/>
            <p:cNvSpPr txBox="1"/>
            <p:nvPr/>
          </p:nvSpPr>
          <p:spPr>
            <a:xfrm>
              <a:off x="4253299" y="835984"/>
              <a:ext cx="2218877" cy="646331"/>
            </a:xfrm>
            <a:prstGeom prst="rect">
              <a:avLst/>
            </a:prstGeom>
            <a:noFill/>
            <a:effectLst>
              <a:outerShdw blurRad="50800" dist="38100" dir="2700000" algn="tl" rotWithShape="0">
                <a:prstClr val="black">
                  <a:alpha val="57000"/>
                </a:prstClr>
              </a:outerShdw>
            </a:effectLst>
          </p:spPr>
          <p:txBody>
            <a:bodyPr wrap="none" rtlCol="0">
              <a:spAutoFit/>
            </a:bodyPr>
            <a:lstStyle/>
            <a:p>
              <a:r>
                <a:rPr lang="fr-FR" sz="3600" dirty="0">
                  <a:ln>
                    <a:solidFill>
                      <a:schemeClr val="tx1"/>
                    </a:solidFill>
                  </a:ln>
                  <a:solidFill>
                    <a:schemeClr val="bg1"/>
                  </a:solidFill>
                  <a:latin typeface="Rockwell Extra Bold" panose="02060903040505020403" pitchFamily="18" charset="0"/>
                </a:rPr>
                <a:t>Inetum</a:t>
              </a:r>
            </a:p>
          </p:txBody>
        </p:sp>
        <p:pic>
          <p:nvPicPr>
            <p:cNvPr id="14" name="Image 13"/>
            <p:cNvPicPr>
              <a:picLocks noChangeAspect="1"/>
            </p:cNvPicPr>
            <p:nvPr/>
          </p:nvPicPr>
          <p:blipFill>
            <a:blip r:embed="rId9"/>
            <a:stretch>
              <a:fillRect/>
            </a:stretch>
          </p:blipFill>
          <p:spPr>
            <a:xfrm>
              <a:off x="202939" y="164434"/>
              <a:ext cx="1011922" cy="1011922"/>
            </a:xfrm>
            <a:prstGeom prst="rect">
              <a:avLst/>
            </a:prstGeom>
          </p:spPr>
        </p:pic>
        <p:sp>
          <p:nvSpPr>
            <p:cNvPr id="15" name="ZoneTexte 14"/>
            <p:cNvSpPr txBox="1"/>
            <p:nvPr/>
          </p:nvSpPr>
          <p:spPr>
            <a:xfrm>
              <a:off x="389963" y="1159149"/>
              <a:ext cx="570990" cy="261610"/>
            </a:xfrm>
            <a:prstGeom prst="rect">
              <a:avLst/>
            </a:prstGeom>
            <a:noFill/>
          </p:spPr>
          <p:txBody>
            <a:bodyPr wrap="none" rtlCol="0">
              <a:spAutoFit/>
            </a:bodyPr>
            <a:lstStyle/>
            <a:p>
              <a:r>
                <a:rPr lang="fr-FR" sz="1100" b="1" dirty="0">
                  <a:latin typeface="Georgia" panose="02040502050405020303" pitchFamily="18" charset="0"/>
                  <a:hlinkClick r:id="rId10"/>
                </a:rPr>
                <a:t>s3i.fr</a:t>
              </a:r>
              <a:endParaRPr lang="fr-FR" b="1" dirty="0">
                <a:latin typeface="Georgia" panose="02040502050405020303" pitchFamily="18" charset="0"/>
              </a:endParaRPr>
            </a:p>
          </p:txBody>
        </p:sp>
        <p:sp>
          <p:nvSpPr>
            <p:cNvPr id="17" name="ZoneTexte 16"/>
            <p:cNvSpPr txBox="1"/>
            <p:nvPr/>
          </p:nvSpPr>
          <p:spPr>
            <a:xfrm rot="16200000">
              <a:off x="-549132" y="555996"/>
              <a:ext cx="1268296" cy="261610"/>
            </a:xfrm>
            <a:prstGeom prst="rect">
              <a:avLst/>
            </a:prstGeom>
            <a:noFill/>
          </p:spPr>
          <p:txBody>
            <a:bodyPr wrap="none" rtlCol="0">
              <a:spAutoFit/>
            </a:bodyPr>
            <a:lstStyle/>
            <a:p>
              <a:r>
                <a:rPr lang="fr-FR" sz="1100" b="1" dirty="0">
                  <a:latin typeface="Georgia" panose="02040502050405020303" pitchFamily="18" charset="0"/>
                  <a:hlinkClick r:id="rId3"/>
                </a:rPr>
                <a:t>s3i-france.com</a:t>
              </a:r>
              <a:endParaRPr lang="fr-FR" sz="1100" b="1" dirty="0">
                <a:latin typeface="Georgia" panose="02040502050405020303" pitchFamily="18" charset="0"/>
              </a:endParaRPr>
            </a:p>
          </p:txBody>
        </p:sp>
      </p:grpSp>
      <p:pic>
        <p:nvPicPr>
          <p:cNvPr id="2" name="Image 1"/>
          <p:cNvPicPr>
            <a:picLocks noChangeAspect="1"/>
          </p:cNvPicPr>
          <p:nvPr/>
        </p:nvPicPr>
        <p:blipFill>
          <a:blip r:embed="rId11"/>
          <a:stretch>
            <a:fillRect/>
          </a:stretch>
        </p:blipFill>
        <p:spPr>
          <a:xfrm>
            <a:off x="598415" y="2176684"/>
            <a:ext cx="5896356" cy="405643"/>
          </a:xfrm>
          <a:prstGeom prst="rect">
            <a:avLst/>
          </a:prstGeom>
          <a:solidFill>
            <a:schemeClr val="bg1"/>
          </a:solidFill>
        </p:spPr>
      </p:pic>
      <p:sp>
        <p:nvSpPr>
          <p:cNvPr id="20" name="ZoneTexte 19"/>
          <p:cNvSpPr txBox="1"/>
          <p:nvPr/>
        </p:nvSpPr>
        <p:spPr>
          <a:xfrm>
            <a:off x="399085" y="2741941"/>
            <a:ext cx="6295015" cy="2131417"/>
          </a:xfrm>
          <a:prstGeom prst="rect">
            <a:avLst/>
          </a:prstGeom>
          <a:noFill/>
        </p:spPr>
        <p:txBody>
          <a:bodyPr wrap="square" rtlCol="0">
            <a:spAutoFit/>
          </a:bodyPr>
          <a:lstStyle/>
          <a:p>
            <a:pPr algn="ctr"/>
            <a:r>
              <a:rPr lang="fr-FR" sz="2400" b="1" dirty="0">
                <a:solidFill>
                  <a:srgbClr val="0070C0"/>
                </a:solidFill>
              </a:rPr>
              <a:t>Appel à candidatures pour les élections professionnelles ! </a:t>
            </a:r>
          </a:p>
          <a:p>
            <a:pPr>
              <a:lnSpc>
                <a:spcPts val="0"/>
              </a:lnSpc>
            </a:pPr>
            <a:endParaRPr lang="fr-FR" b="1" dirty="0"/>
          </a:p>
          <a:p>
            <a:pPr>
              <a:lnSpc>
                <a:spcPts val="1500"/>
              </a:lnSpc>
            </a:pPr>
            <a:endParaRPr lang="fr-FR" b="1" dirty="0"/>
          </a:p>
          <a:p>
            <a:pPr algn="ctr"/>
            <a:r>
              <a:rPr lang="fr-FR" b="1" dirty="0"/>
              <a:t>Vous avez envie de faire bouger les choses chez </a:t>
            </a:r>
            <a:r>
              <a:rPr lang="fr-FR" b="1" dirty="0" err="1"/>
              <a:t>Inetum</a:t>
            </a:r>
            <a:r>
              <a:rPr lang="fr-FR" b="1" dirty="0"/>
              <a:t>, </a:t>
            </a:r>
          </a:p>
          <a:p>
            <a:pPr algn="ctr"/>
            <a:r>
              <a:rPr lang="fr-FR" b="1" dirty="0"/>
              <a:t>soyez candidat S3i !</a:t>
            </a:r>
          </a:p>
          <a:p>
            <a:endParaRPr lang="fr-FR" dirty="0"/>
          </a:p>
          <a:p>
            <a:endParaRPr lang="fr-FR" dirty="0"/>
          </a:p>
        </p:txBody>
      </p:sp>
      <p:sp>
        <p:nvSpPr>
          <p:cNvPr id="22" name="Organigramme : Alternative 21"/>
          <p:cNvSpPr/>
          <p:nvPr/>
        </p:nvSpPr>
        <p:spPr>
          <a:xfrm>
            <a:off x="466395" y="4361084"/>
            <a:ext cx="5968223" cy="2613877"/>
          </a:xfrm>
          <a:prstGeom prst="flowChartAlternateProces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1600" b="1" dirty="0">
                <a:solidFill>
                  <a:srgbClr val="0070C0"/>
                </a:solidFill>
                <a:latin typeface="Arial" panose="020B0604020202020204" pitchFamily="34" charset="0"/>
                <a:ea typeface="Calibri" panose="020F0502020204030204" pitchFamily="34" charset="0"/>
                <a:cs typeface="Arial" panose="020B0604020202020204" pitchFamily="34" charset="0"/>
              </a:rPr>
              <a:t>S3i,  y adhérer, cela coûte trop cher ? Non. </a:t>
            </a:r>
          </a:p>
          <a:p>
            <a:pPr algn="ctr"/>
            <a:endParaRPr lang="fr-FR" sz="1200" b="1"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r>
              <a:rPr lang="fr-FR" sz="1200" dirty="0">
                <a:solidFill>
                  <a:srgbClr val="0070C0"/>
                </a:solidFill>
                <a:latin typeface="Arial" panose="020B0604020202020204" pitchFamily="34" charset="0"/>
                <a:ea typeface="Calibri" panose="020F0502020204030204" pitchFamily="34" charset="0"/>
                <a:cs typeface="Arial" panose="020B0604020202020204" pitchFamily="34" charset="0"/>
              </a:rPr>
              <a:t>Allez, on avoue, ce n’est pas donné : le prix d’un malabar par jour , </a:t>
            </a:r>
          </a:p>
          <a:p>
            <a:pPr algn="just"/>
            <a:r>
              <a:rPr lang="fr-FR" sz="1200" b="1" dirty="0">
                <a:solidFill>
                  <a:srgbClr val="0070C0"/>
                </a:solidFill>
                <a:latin typeface="Arial" panose="020B0604020202020204" pitchFamily="34" charset="0"/>
                <a:ea typeface="Calibri" panose="020F0502020204030204" pitchFamily="34" charset="0"/>
                <a:cs typeface="Arial" panose="020B0604020202020204" pitchFamily="34" charset="0"/>
              </a:rPr>
              <a:t>10 centimes</a:t>
            </a:r>
            <a:r>
              <a:rPr lang="fr-FR" sz="12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fr-FR" sz="1200" b="1" dirty="0">
                <a:solidFill>
                  <a:srgbClr val="0070C0"/>
                </a:solidFill>
                <a:latin typeface="Arial" panose="020B0604020202020204" pitchFamily="34" charset="0"/>
                <a:ea typeface="Calibri" panose="020F0502020204030204" pitchFamily="34" charset="0"/>
                <a:cs typeface="Arial" panose="020B0604020202020204" pitchFamily="34" charset="0"/>
              </a:rPr>
              <a:t>Les cotisations de nos adhérents sont une ressource indispensable et nécessaire</a:t>
            </a:r>
            <a:r>
              <a:rPr lang="fr-FR" sz="1200" dirty="0">
                <a:solidFill>
                  <a:srgbClr val="0070C0"/>
                </a:solidFill>
                <a:latin typeface="Arial" panose="020B0604020202020204" pitchFamily="34" charset="0"/>
                <a:ea typeface="Calibri" panose="020F0502020204030204" pitchFamily="34" charset="0"/>
                <a:cs typeface="Arial" panose="020B0604020202020204" pitchFamily="34" charset="0"/>
              </a:rPr>
              <a:t> pour nous permettre de fonctionner : </a:t>
            </a:r>
          </a:p>
          <a:p>
            <a:pPr marL="285750" indent="-285750" algn="just">
              <a:buFontTx/>
              <a:buChar char="-"/>
            </a:pPr>
            <a:r>
              <a:rPr lang="fr-FR" sz="1200" dirty="0">
                <a:solidFill>
                  <a:srgbClr val="0070C0"/>
                </a:solidFill>
                <a:latin typeface="Arial" panose="020B0604020202020204" pitchFamily="34" charset="0"/>
                <a:ea typeface="Calibri" panose="020F0502020204030204" pitchFamily="34" charset="0"/>
                <a:cs typeface="Arial" panose="020B0604020202020204" pitchFamily="34" charset="0"/>
              </a:rPr>
              <a:t>frais de gestion courants</a:t>
            </a:r>
          </a:p>
          <a:p>
            <a:pPr marL="285750" indent="-285750" algn="just">
              <a:buFontTx/>
              <a:buChar char="-"/>
            </a:pPr>
            <a:r>
              <a:rPr lang="fr-FR" sz="1200" dirty="0">
                <a:solidFill>
                  <a:srgbClr val="0070C0"/>
                </a:solidFill>
                <a:latin typeface="Arial" panose="020B0604020202020204" pitchFamily="34" charset="0"/>
                <a:ea typeface="Calibri" panose="020F0502020204030204" pitchFamily="34" charset="0"/>
                <a:cs typeface="Arial" panose="020B0604020202020204" pitchFamily="34" charset="0"/>
              </a:rPr>
              <a:t>financement d’actions de supports</a:t>
            </a:r>
          </a:p>
          <a:p>
            <a:pPr marL="285750" indent="-285750" algn="just">
              <a:buFontTx/>
              <a:buChar char="-"/>
            </a:pPr>
            <a:r>
              <a:rPr lang="fr-FR" sz="1200" dirty="0">
                <a:solidFill>
                  <a:srgbClr val="0070C0"/>
                </a:solidFill>
                <a:latin typeface="Arial" panose="020B0604020202020204" pitchFamily="34" charset="0"/>
                <a:ea typeface="Calibri" panose="020F0502020204030204" pitchFamily="34" charset="0"/>
                <a:cs typeface="Arial" panose="020B0604020202020204" pitchFamily="34" charset="0"/>
              </a:rPr>
              <a:t>assistance juridique. </a:t>
            </a:r>
          </a:p>
          <a:p>
            <a:pPr marL="285750" indent="-285750" algn="just">
              <a:buFontTx/>
              <a:buChar char="-"/>
            </a:pPr>
            <a:r>
              <a:rPr lang="fr-FR" sz="1200" dirty="0">
                <a:solidFill>
                  <a:srgbClr val="0070C0"/>
                </a:solidFill>
                <a:latin typeface="Arial" panose="020B0604020202020204" pitchFamily="34" charset="0"/>
                <a:ea typeface="Calibri" panose="020F0502020204030204" pitchFamily="34" charset="0"/>
                <a:cs typeface="Arial" panose="020B0604020202020204" pitchFamily="34" charset="0"/>
              </a:rPr>
              <a:t>Tout ce qui permet de mieux vous représenter. </a:t>
            </a:r>
          </a:p>
          <a:p>
            <a:pPr algn="just"/>
            <a:endParaRPr lang="fr-FR" sz="1200" b="1" u="sng"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just"/>
            <a:r>
              <a:rPr lang="fr-FR" sz="1200" b="1" dirty="0">
                <a:solidFill>
                  <a:srgbClr val="0070C0"/>
                </a:solidFill>
                <a:latin typeface="Arial" panose="020B0604020202020204" pitchFamily="34" charset="0"/>
                <a:ea typeface="Calibri" panose="020F0502020204030204" pitchFamily="34" charset="0"/>
                <a:cs typeface="Arial" panose="020B0604020202020204" pitchFamily="34" charset="0"/>
              </a:rPr>
              <a:t>S3i</a:t>
            </a:r>
            <a:r>
              <a:rPr lang="fr-FR" sz="1200" dirty="0">
                <a:solidFill>
                  <a:srgbClr val="0070C0"/>
                </a:solidFill>
                <a:latin typeface="Arial" panose="020B0604020202020204" pitchFamily="34" charset="0"/>
                <a:ea typeface="Calibri" panose="020F0502020204030204" pitchFamily="34" charset="0"/>
                <a:cs typeface="Arial" panose="020B0604020202020204" pitchFamily="34" charset="0"/>
              </a:rPr>
              <a:t> n’a pas d’autres revenus et n’est pas subventionné.</a:t>
            </a:r>
          </a:p>
          <a:p>
            <a:pPr algn="just"/>
            <a:endParaRPr lang="fr-FR" sz="1200" b="1" u="sng"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gn="ctr"/>
            <a:r>
              <a:rPr lang="fr-FR" sz="1200" b="1" dirty="0">
                <a:solidFill>
                  <a:srgbClr val="0070C0"/>
                </a:solidFill>
                <a:latin typeface="Arial" panose="020B0604020202020204" pitchFamily="34" charset="0"/>
                <a:ea typeface="Calibri" panose="020F0502020204030204" pitchFamily="34" charset="0"/>
                <a:cs typeface="Arial" panose="020B0604020202020204" pitchFamily="34" charset="0"/>
              </a:rPr>
              <a:t>C’est la garantie de son indépendance !</a:t>
            </a:r>
          </a:p>
        </p:txBody>
      </p:sp>
      <p:sp>
        <p:nvSpPr>
          <p:cNvPr id="23" name="ZoneTexte 22"/>
          <p:cNvSpPr txBox="1"/>
          <p:nvPr/>
        </p:nvSpPr>
        <p:spPr>
          <a:xfrm>
            <a:off x="466095" y="9297938"/>
            <a:ext cx="6160994" cy="645160"/>
          </a:xfrm>
          <a:prstGeom prst="rect">
            <a:avLst/>
          </a:prstGeom>
          <a:noFill/>
        </p:spPr>
        <p:txBody>
          <a:bodyPr wrap="square" rtlCol="0">
            <a:spAutoFit/>
          </a:bodyPr>
          <a:lstStyle/>
          <a:p>
            <a:pPr algn="ctr"/>
            <a:r>
              <a:rPr lang="fr-FR" dirty="0"/>
              <a:t>Faire valoir les droits du salarié d’aujourd’hui </a:t>
            </a:r>
          </a:p>
          <a:p>
            <a:pPr algn="ctr"/>
            <a:r>
              <a:rPr lang="fr-FR" dirty="0"/>
              <a:t>afin d’améliorer sa vie ! </a:t>
            </a:r>
          </a:p>
        </p:txBody>
      </p:sp>
      <p:sp>
        <p:nvSpPr>
          <p:cNvPr id="18" name="ZoneTexte 17">
            <a:extLst>
              <a:ext uri="{FF2B5EF4-FFF2-40B4-BE49-F238E27FC236}">
                <a16:creationId xmlns:a16="http://schemas.microsoft.com/office/drawing/2014/main" id="{1E7EF541-D4C0-66E1-A294-90672298B43D}"/>
              </a:ext>
            </a:extLst>
          </p:cNvPr>
          <p:cNvSpPr txBox="1"/>
          <p:nvPr/>
        </p:nvSpPr>
        <p:spPr>
          <a:xfrm>
            <a:off x="3764017" y="11757580"/>
            <a:ext cx="3429000" cy="215444"/>
          </a:xfrm>
          <a:prstGeom prst="rect">
            <a:avLst/>
          </a:prstGeom>
          <a:noFill/>
        </p:spPr>
        <p:txBody>
          <a:bodyPr wrap="square">
            <a:spAutoFit/>
          </a:bodyPr>
          <a:lstStyle/>
          <a:p>
            <a:r>
              <a:rPr lang="fr-FR" sz="800" dirty="0">
                <a:effectLst/>
                <a:latin typeface="Arial" panose="020B0604020202020204" pitchFamily="34" charset="0"/>
                <a:ea typeface="Calibri" panose="020F0502020204030204" pitchFamily="34" charset="0"/>
              </a:rPr>
              <a:t>https://fr.freepik.com/photos-gratuite/personne-marteau-cour</a:t>
            </a:r>
            <a:endParaRPr lang="fr-FR" dirty="0"/>
          </a:p>
        </p:txBody>
      </p:sp>
      <p:pic>
        <p:nvPicPr>
          <p:cNvPr id="3" name="Image 2">
            <a:extLst>
              <a:ext uri="{FF2B5EF4-FFF2-40B4-BE49-F238E27FC236}">
                <a16:creationId xmlns:a16="http://schemas.microsoft.com/office/drawing/2014/main" id="{6A5E7D0A-C19B-FBF0-CD6E-59145411EA6E}"/>
              </a:ext>
            </a:extLst>
          </p:cNvPr>
          <p:cNvPicPr>
            <a:picLocks noChangeAspect="1"/>
          </p:cNvPicPr>
          <p:nvPr/>
        </p:nvPicPr>
        <p:blipFill>
          <a:blip r:embed="rId12"/>
          <a:stretch>
            <a:fillRect/>
          </a:stretch>
        </p:blipFill>
        <p:spPr>
          <a:xfrm>
            <a:off x="1509642" y="1265106"/>
            <a:ext cx="1469263" cy="323116"/>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66CC"/>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F27B0B950B004E9B61A25A997F56ED" ma:contentTypeVersion="12" ma:contentTypeDescription="Crée un document." ma:contentTypeScope="" ma:versionID="c452fe150596e60b3b60062193556523">
  <xsd:schema xmlns:xsd="http://www.w3.org/2001/XMLSchema" xmlns:xs="http://www.w3.org/2001/XMLSchema" xmlns:p="http://schemas.microsoft.com/office/2006/metadata/properties" xmlns:ns3="71c59c07-11cc-4652-af35-78f355e811cc" xmlns:ns4="9654e1b0-a482-460c-ac13-6ad369418a71" targetNamespace="http://schemas.microsoft.com/office/2006/metadata/properties" ma:root="true" ma:fieldsID="18a27683d020e7eee861e3e11358a43e" ns3:_="" ns4:_="">
    <xsd:import namespace="71c59c07-11cc-4652-af35-78f355e811cc"/>
    <xsd:import namespace="9654e1b0-a482-460c-ac13-6ad369418a71"/>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ObjectDetectorVersion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9c07-11cc-4652-af35-78f355e811cc"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654e1b0-a482-460c-ac13-6ad369418a71"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4CACC3-6F00-4897-A943-154E280FAB6B}">
  <ds:schemaRefs>
    <ds:schemaRef ds:uri="http://schemas.microsoft.com/office/2006/documentManagement/types"/>
    <ds:schemaRef ds:uri="http://purl.org/dc/elements/1.1/"/>
    <ds:schemaRef ds:uri="http://purl.org/dc/dcmitype/"/>
    <ds:schemaRef ds:uri="9654e1b0-a482-460c-ac13-6ad369418a71"/>
    <ds:schemaRef ds:uri="http://purl.org/dc/terms/"/>
    <ds:schemaRef ds:uri="http://schemas.microsoft.com/office/infopath/2007/PartnerControls"/>
    <ds:schemaRef ds:uri="http://schemas.openxmlformats.org/package/2006/metadata/core-properties"/>
    <ds:schemaRef ds:uri="71c59c07-11cc-4652-af35-78f355e811c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964A9B7-E057-4661-A736-F59664A30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9c07-11cc-4652-af35-78f355e811cc"/>
    <ds:schemaRef ds:uri="9654e1b0-a482-460c-ac13-6ad369418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81C3BA-A7F4-4AEC-9BFA-7904285569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13507</TotalTime>
  <Words>1616</Words>
  <Application>Microsoft Office PowerPoint</Application>
  <PresentationFormat>Grand écran</PresentationFormat>
  <Paragraphs>184</Paragraphs>
  <Slides>5</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vt:i4>
      </vt:variant>
    </vt:vector>
  </HeadingPairs>
  <TitlesOfParts>
    <vt:vector size="12" baseType="lpstr">
      <vt:lpstr>Arial</vt:lpstr>
      <vt:lpstr>Arial Rounded MT Bold</vt:lpstr>
      <vt:lpstr>Calibri</vt:lpstr>
      <vt:lpstr>Calibri Light</vt:lpstr>
      <vt:lpstr>Georgia</vt:lpstr>
      <vt:lpstr>Rockwell Extra Bold</vt:lpstr>
      <vt:lpstr>Thème Office</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Zeroual Nadira</dc:creator>
  <cp:lastModifiedBy>Zeroual Nadira</cp:lastModifiedBy>
  <cp:revision>129</cp:revision>
  <cp:lastPrinted>2023-06-28T15:43:16Z</cp:lastPrinted>
  <dcterms:created xsi:type="dcterms:W3CDTF">2023-04-05T11:21:00Z</dcterms:created>
  <dcterms:modified xsi:type="dcterms:W3CDTF">2023-08-31T04:59:18Z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c04a875-6eb2-484b-a14b-e2519851b720_Enabled">
    <vt:lpwstr>true</vt:lpwstr>
  </property>
  <property fmtid="{D5CDD505-2E9C-101B-9397-08002B2CF9AE}" pid="3" name="MSIP_Label_6c04a875-6eb2-484b-a14b-e2519851b720_SetDate">
    <vt:lpwstr>2023-04-05T11:21:41Z</vt:lpwstr>
  </property>
  <property fmtid="{D5CDD505-2E9C-101B-9397-08002B2CF9AE}" pid="4" name="MSIP_Label_6c04a875-6eb2-484b-a14b-e2519851b720_Method">
    <vt:lpwstr>Standard</vt:lpwstr>
  </property>
  <property fmtid="{D5CDD505-2E9C-101B-9397-08002B2CF9AE}" pid="5" name="MSIP_Label_6c04a875-6eb2-484b-a14b-e2519851b720_Name">
    <vt:lpwstr>External</vt:lpwstr>
  </property>
  <property fmtid="{D5CDD505-2E9C-101B-9397-08002B2CF9AE}" pid="6" name="MSIP_Label_6c04a875-6eb2-484b-a14b-e2519851b720_SiteId">
    <vt:lpwstr>14cb4ab4-62b8-45a2-a944-e225383ee1f9</vt:lpwstr>
  </property>
  <property fmtid="{D5CDD505-2E9C-101B-9397-08002B2CF9AE}" pid="7" name="MSIP_Label_6c04a875-6eb2-484b-a14b-e2519851b720_ActionId">
    <vt:lpwstr>f930e2c8-bf1c-45ce-a741-1fc770a24b7b</vt:lpwstr>
  </property>
  <property fmtid="{D5CDD505-2E9C-101B-9397-08002B2CF9AE}" pid="8" name="MSIP_Label_6c04a875-6eb2-484b-a14b-e2519851b720_ContentBits">
    <vt:lpwstr>0</vt:lpwstr>
  </property>
  <property fmtid="{D5CDD505-2E9C-101B-9397-08002B2CF9AE}" pid="9" name="MSIP_Label_5af1dbbe-1e64-4437-b4ae-0c846e98b90b_Enabled">
    <vt:lpwstr>true</vt:lpwstr>
  </property>
  <property fmtid="{D5CDD505-2E9C-101B-9397-08002B2CF9AE}" pid="10" name="MSIP_Label_5af1dbbe-1e64-4437-b4ae-0c846e98b90b_SetDate">
    <vt:lpwstr>2023-04-27T09:26:25Z</vt:lpwstr>
  </property>
  <property fmtid="{D5CDD505-2E9C-101B-9397-08002B2CF9AE}" pid="11" name="MSIP_Label_5af1dbbe-1e64-4437-b4ae-0c846e98b90b_Method">
    <vt:lpwstr>Privileged</vt:lpwstr>
  </property>
  <property fmtid="{D5CDD505-2E9C-101B-9397-08002B2CF9AE}" pid="12" name="MSIP_Label_5af1dbbe-1e64-4437-b4ae-0c846e98b90b_Name">
    <vt:lpwstr>EXTERNE</vt:lpwstr>
  </property>
  <property fmtid="{D5CDD505-2E9C-101B-9397-08002B2CF9AE}" pid="13" name="MSIP_Label_5af1dbbe-1e64-4437-b4ae-0c846e98b90b_SiteId">
    <vt:lpwstr>8b87af7d-8647-4dc7-8df4-5f69a2011bb5</vt:lpwstr>
  </property>
  <property fmtid="{D5CDD505-2E9C-101B-9397-08002B2CF9AE}" pid="14" name="MSIP_Label_5af1dbbe-1e64-4437-b4ae-0c846e98b90b_ActionId">
    <vt:lpwstr>612a4733-abec-4604-8ffe-857caa18e37b</vt:lpwstr>
  </property>
  <property fmtid="{D5CDD505-2E9C-101B-9397-08002B2CF9AE}" pid="15" name="MSIP_Label_5af1dbbe-1e64-4437-b4ae-0c846e98b90b_ContentBits">
    <vt:lpwstr>0</vt:lpwstr>
  </property>
  <property fmtid="{D5CDD505-2E9C-101B-9397-08002B2CF9AE}" pid="16" name="ICV">
    <vt:lpwstr>CBA8960B869E4BF2AC02471E30AA5141</vt:lpwstr>
  </property>
  <property fmtid="{D5CDD505-2E9C-101B-9397-08002B2CF9AE}" pid="17" name="KSOProductBuildVer">
    <vt:lpwstr>1036-11.2.0.11537</vt:lpwstr>
  </property>
  <property fmtid="{D5CDD505-2E9C-101B-9397-08002B2CF9AE}" pid="18" name="ContentTypeId">
    <vt:lpwstr>0x0101003FF27B0B950B004E9B61A25A997F56ED</vt:lpwstr>
  </property>
</Properties>
</file>